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y="5143500" cx="9144000"/>
  <p:notesSz cx="6858000" cy="9144000"/>
  <p:embeddedFontLst>
    <p:embeddedFont>
      <p:font typeface="Roboto Slab"/>
      <p:regular r:id="rId70"/>
      <p:bold r:id="rId71"/>
    </p:embeddedFont>
    <p:embeddedFont>
      <p:font typeface="Merriweather Sans"/>
      <p:regular r:id="rId72"/>
      <p:bold r:id="rId73"/>
      <p:italic r:id="rId74"/>
      <p:boldItalic r:id="rId75"/>
    </p:embeddedFont>
    <p:embeddedFont>
      <p:font typeface="Robot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D5847B-B997-4683-AD18-822CF0CF347F}">
  <a:tblStyle styleId="{59D5847B-B997-4683-AD18-822CF0CF347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erriweatherSans-bold.fntdata"/><Relationship Id="rId72" Type="http://schemas.openxmlformats.org/officeDocument/2006/relationships/font" Target="fonts/MerriweatherSans-regular.fntdata"/><Relationship Id="rId31" Type="http://schemas.openxmlformats.org/officeDocument/2006/relationships/slide" Target="slides/slide24.xml"/><Relationship Id="rId75" Type="http://schemas.openxmlformats.org/officeDocument/2006/relationships/font" Target="fonts/MerriweatherSans-boldItalic.fntdata"/><Relationship Id="rId30" Type="http://schemas.openxmlformats.org/officeDocument/2006/relationships/slide" Target="slides/slide23.xml"/><Relationship Id="rId74" Type="http://schemas.openxmlformats.org/officeDocument/2006/relationships/font" Target="fonts/MerriweatherSans-italic.fntdata"/><Relationship Id="rId33" Type="http://schemas.openxmlformats.org/officeDocument/2006/relationships/slide" Target="slides/slide26.xml"/><Relationship Id="rId77" Type="http://schemas.openxmlformats.org/officeDocument/2006/relationships/font" Target="fonts/Roboto-bold.fntdata"/><Relationship Id="rId32" Type="http://schemas.openxmlformats.org/officeDocument/2006/relationships/slide" Target="slides/slide25.xml"/><Relationship Id="rId76" Type="http://schemas.openxmlformats.org/officeDocument/2006/relationships/font" Target="fonts/Roboto-regular.fntdata"/><Relationship Id="rId35" Type="http://schemas.openxmlformats.org/officeDocument/2006/relationships/slide" Target="slides/slide28.xml"/><Relationship Id="rId79" Type="http://schemas.openxmlformats.org/officeDocument/2006/relationships/font" Target="fonts/Roboto-boldItalic.fntdata"/><Relationship Id="rId34" Type="http://schemas.openxmlformats.org/officeDocument/2006/relationships/slide" Target="slides/slide27.xml"/><Relationship Id="rId78" Type="http://schemas.openxmlformats.org/officeDocument/2006/relationships/font" Target="fonts/Roboto-italic.fntdata"/><Relationship Id="rId71" Type="http://schemas.openxmlformats.org/officeDocument/2006/relationships/font" Target="fonts/RobotoSlab-bold.fntdata"/><Relationship Id="rId70" Type="http://schemas.openxmlformats.org/officeDocument/2006/relationships/font" Target="fonts/RobotoSlab-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f27c92125_2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df27c92125_2_3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df27c92125_2_3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f27c9212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f27c9212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f27c9212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f27c9212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f27c9212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f27c9212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f27c9212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f27c9212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f27c92125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f27c92125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f27c92125_2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df27c92125_2_3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df27c92125_2_3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f27c92125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df27c92125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df27c92125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f27c92125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df27c92125_0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df27c92125_0_1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f27c92125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df27c92125_0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df27c92125_0_1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f27c92125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df27c92125_2_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df27c92125_2_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f27c9212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f27c9212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f27c9212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f27c9212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f27c9212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f27c9212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f27c92125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f27c92125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f27c9212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f27c9212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f27c92125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f27c92125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f27c9212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f27c92125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f27c9212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f27c9212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f27c92125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df27c92125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f27c9212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df27c9212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f27c92125_2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df27c92125_2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df27c92125_2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f27c9212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f27c9212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f27c9212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f27c9212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f27c92125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f27c9212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f27c9212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f27c9212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f27c9212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f27c9212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f27c9212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df27c9212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f27c9212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f27c9212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f27c92125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df27c92125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f27c92125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f27c92125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f27c92125_2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df27c92125_2_3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df27c92125_2_3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f27c92125_2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df27c92125_2_1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df27c92125_2_1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df27c92125_2_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df27c92125_2_4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df27c92125_2_4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df27c92125_2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gdf27c92125_2_5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gdf27c92125_2_5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df27c92125_2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df27c92125_2_6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gdf27c92125_2_6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df27c92125_2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gdf27c92125_2_6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df27c92125_2_6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df27c92125_2_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df27c92125_2_6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gdf27c92125_2_6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df27c92125_2_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gdf27c92125_2_6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df27c92125_2_6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df27c92125_2_6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gdf27c92125_2_6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gdf27c92125_2_6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df27c92125_2_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2" name="Google Shape;712;gdf27c92125_2_7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Dimension of q,k,v</a:t>
            </a:r>
            <a:endParaRPr/>
          </a:p>
        </p:txBody>
      </p:sp>
      <p:sp>
        <p:nvSpPr>
          <p:cNvPr id="713" name="Google Shape;713;gdf27c92125_2_7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df27c92125_2_7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df27c92125_2_7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gdf27c92125_2_7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df27c92125_2_7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gdf27c92125_2_7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v~</a:t>
            </a:r>
            <a:endParaRPr/>
          </a:p>
        </p:txBody>
      </p:sp>
      <p:sp>
        <p:nvSpPr>
          <p:cNvPr id="731" name="Google Shape;731;gdf27c92125_2_7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f27c92125_2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df27c92125_2_1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df27c92125_2_1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df27c92125_2_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gdf27c92125_2_7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gdf27c92125_2_7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df27c92125_2_7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gdf27c92125_2_7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What about order? What happens if scale of these vectors are out of proportion?</a:t>
            </a:r>
            <a:endParaRPr/>
          </a:p>
        </p:txBody>
      </p:sp>
      <p:sp>
        <p:nvSpPr>
          <p:cNvPr id="754" name="Google Shape;754;gdf27c92125_2_7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df27c92125_2_7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gdf27c92125_2_7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gdf27c92125_2_7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df27c92125_2_8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gdf27c92125_2_8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gdf27c92125_2_8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df27c92125_2_8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gdf27c92125_2_8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gdf27c92125_2_8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df27c92125_2_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gdf27c92125_2_8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gdf27c92125_2_8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df27c92125_2_8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gdf27c92125_2_8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df27c92125_2_8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df27c92125_2_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gdf27c92125_2_8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gdf27c92125_2_8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df27c92125_2_9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gdf27c92125_2_9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gdf27c92125_2_9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df27c92125_2_9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gdf27c92125_2_9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gdf27c92125_2_9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f27c92125_2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df27c92125_2_2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df27c92125_2_2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df27c92125_2_9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gdf27c92125_2_9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gdf27c92125_2_9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df27c92125_2_9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gdf27c92125_2_9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df27c92125_2_9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df27c9212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df27c9212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f27c92125_2_22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df27c92125_2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f27c92125_2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df27c92125_2_2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df27c92125_2_2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f27c92125_2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df27c92125_2_2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df27c92125_2_2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p:cSld name="标题和内容">
    <p:spTree>
      <p:nvGrpSpPr>
        <p:cNvPr id="65" name="Shape 6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66" name="Shape 6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9" name="Google Shape;69;p16"/>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0" name="Google Shape;70;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 name="Shape 73"/>
        <p:cNvGrpSpPr/>
        <p:nvPr/>
      </p:nvGrpSpPr>
      <p:grpSpPr>
        <a:xfrm>
          <a:off x="0" y="0"/>
          <a:ext cx="0" cy="0"/>
          <a:chOff x="0" y="0"/>
          <a:chExt cx="0" cy="0"/>
        </a:xfrm>
      </p:grpSpPr>
      <p:sp>
        <p:nvSpPr>
          <p:cNvPr id="74" name="Google Shape;74;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 name="Google Shape;75;p1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 name="Google Shape;76;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 name="Google Shape;77;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p18"/>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8"/>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82" name="Google Shape;82;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4" name="Google Shape;84;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5" name="Shape 85"/>
        <p:cNvGrpSpPr/>
        <p:nvPr/>
      </p:nvGrpSpPr>
      <p:grpSpPr>
        <a:xfrm>
          <a:off x="0" y="0"/>
          <a:ext cx="0" cy="0"/>
          <a:chOff x="0" y="0"/>
          <a:chExt cx="0" cy="0"/>
        </a:xfrm>
      </p:grpSpPr>
      <p:sp>
        <p:nvSpPr>
          <p:cNvPr id="86" name="Google Shape;86;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7" name="Google Shape;87;p1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 name="Google Shape;88;p1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9" name="Google Shape;89;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2" name="Shape 92"/>
        <p:cNvGrpSpPr/>
        <p:nvPr/>
      </p:nvGrpSpPr>
      <p:grpSpPr>
        <a:xfrm>
          <a:off x="0" y="0"/>
          <a:ext cx="0" cy="0"/>
          <a:chOff x="0" y="0"/>
          <a:chExt cx="0" cy="0"/>
        </a:xfrm>
      </p:grpSpPr>
      <p:sp>
        <p:nvSpPr>
          <p:cNvPr id="93" name="Google Shape;93;p2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4" name="Google Shape;94;p20"/>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5" name="Google Shape;95;p20"/>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0"/>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7" name="Google Shape;97;p20"/>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8" name="Google Shape;98;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8" name="Google Shape;108;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9" name="Google Shape;109;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0" name="Shape 110"/>
        <p:cNvGrpSpPr/>
        <p:nvPr/>
      </p:nvGrpSpPr>
      <p:grpSpPr>
        <a:xfrm>
          <a:off x="0" y="0"/>
          <a:ext cx="0" cy="0"/>
          <a:chOff x="0" y="0"/>
          <a:chExt cx="0" cy="0"/>
        </a:xfrm>
      </p:grpSpPr>
      <p:sp>
        <p:nvSpPr>
          <p:cNvPr id="111" name="Google Shape;111;p23"/>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2" name="Google Shape;112;p23"/>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13" name="Google Shape;113;p23"/>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4" name="Google Shape;114;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5" name="Google Shape;115;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6" name="Google Shape;116;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7" name="Shape 117"/>
        <p:cNvGrpSpPr/>
        <p:nvPr/>
      </p:nvGrpSpPr>
      <p:grpSpPr>
        <a:xfrm>
          <a:off x="0" y="0"/>
          <a:ext cx="0" cy="0"/>
          <a:chOff x="0" y="0"/>
          <a:chExt cx="0" cy="0"/>
        </a:xfrm>
      </p:grpSpPr>
      <p:sp>
        <p:nvSpPr>
          <p:cNvPr id="118" name="Google Shape;118;p24"/>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9" name="Google Shape;119;p24"/>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20" name="Google Shape;120;p24"/>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21" name="Google Shape;121;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4" name="Shape 124"/>
        <p:cNvGrpSpPr/>
        <p:nvPr/>
      </p:nvGrpSpPr>
      <p:grpSpPr>
        <a:xfrm>
          <a:off x="0" y="0"/>
          <a:ext cx="0" cy="0"/>
          <a:chOff x="0" y="0"/>
          <a:chExt cx="0" cy="0"/>
        </a:xfrm>
      </p:grpSpPr>
      <p:sp>
        <p:nvSpPr>
          <p:cNvPr id="125" name="Google Shape;125;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6" name="Google Shape;126;p2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7" name="Google Shape;127;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8" name="Google Shape;128;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0" name="Shape 130"/>
        <p:cNvGrpSpPr/>
        <p:nvPr/>
      </p:nvGrpSpPr>
      <p:grpSpPr>
        <a:xfrm>
          <a:off x="0" y="0"/>
          <a:ext cx="0" cy="0"/>
          <a:chOff x="0" y="0"/>
          <a:chExt cx="0" cy="0"/>
        </a:xfrm>
      </p:grpSpPr>
      <p:sp>
        <p:nvSpPr>
          <p:cNvPr id="131" name="Google Shape;131;p26"/>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2" name="Google Shape;132;p26"/>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3" name="Google Shape;133;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4" name="Google Shape;134;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5" name="Google Shape;135;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1" name="Google Shape;61;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2" name="Google Shape;62;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3" name="Google Shape;63;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4" name="Google Shape;64;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Attention</a:t>
            </a:r>
            <a:r>
              <a:rPr lang="en"/>
              <a:t> Models in Deep Learning</a:t>
            </a:r>
            <a:endParaRPr/>
          </a:p>
        </p:txBody>
      </p:sp>
      <p:sp>
        <p:nvSpPr>
          <p:cNvPr id="141" name="Google Shape;141;p27"/>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47500" lnSpcReduction="20000"/>
          </a:bodyPr>
          <a:lstStyle/>
          <a:p>
            <a:pPr indent="0" lvl="0" marL="0" rtl="0" algn="ctr">
              <a:spcBef>
                <a:spcPts val="0"/>
              </a:spcBef>
              <a:spcAft>
                <a:spcPts val="0"/>
              </a:spcAft>
              <a:buNone/>
            </a:pPr>
            <a:r>
              <a:rPr lang="en"/>
              <a:t>By</a:t>
            </a:r>
            <a:endParaRPr/>
          </a:p>
          <a:p>
            <a:pPr indent="0" lvl="0" marL="0" rtl="0" algn="ctr">
              <a:spcBef>
                <a:spcPts val="0"/>
              </a:spcBef>
              <a:spcAft>
                <a:spcPts val="0"/>
              </a:spcAft>
              <a:buNone/>
            </a:pPr>
            <a:r>
              <a:rPr lang="en"/>
              <a:t>Chandresh Kumar Maurya</a:t>
            </a:r>
            <a:endParaRPr/>
          </a:p>
          <a:p>
            <a:pPr indent="0" lvl="0" marL="0" rtl="0" algn="ctr">
              <a:spcBef>
                <a:spcPts val="0"/>
              </a:spcBef>
              <a:spcAft>
                <a:spcPts val="0"/>
              </a:spcAft>
              <a:buNone/>
            </a:pPr>
            <a:r>
              <a:rPr lang="en"/>
              <a:t>CSE deptt, IIT Indore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https://chandu8542.github.io/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p:nvPr/>
        </p:nvSpPr>
        <p:spPr>
          <a:xfrm>
            <a:off x="738860" y="820294"/>
            <a:ext cx="7616833"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Simple RNN vs LSTM</a:t>
            </a:r>
            <a:endParaRPr sz="1800">
              <a:solidFill>
                <a:srgbClr val="2E4864"/>
              </a:solidFill>
              <a:latin typeface="Microsoft YaHei"/>
              <a:ea typeface="Microsoft YaHei"/>
              <a:cs typeface="Microsoft YaHei"/>
              <a:sym typeface="Microsoft YaHei"/>
            </a:endParaRPr>
          </a:p>
        </p:txBody>
      </p:sp>
      <p:pic>
        <p:nvPicPr>
          <p:cNvPr id="259" name="Google Shape;259;p36"/>
          <p:cNvPicPr preferRelativeResize="0"/>
          <p:nvPr/>
        </p:nvPicPr>
        <p:blipFill rotWithShape="1">
          <a:blip r:embed="rId3">
            <a:alphaModFix/>
          </a:blip>
          <a:srcRect b="0" l="0" r="0" t="0"/>
          <a:stretch/>
        </p:blipFill>
        <p:spPr>
          <a:xfrm>
            <a:off x="1044218" y="1417224"/>
            <a:ext cx="6267450" cy="350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Attention Models: Motivation</a:t>
            </a:r>
            <a:endParaRPr/>
          </a:p>
        </p:txBody>
      </p:sp>
      <p:pic>
        <p:nvPicPr>
          <p:cNvPr id="265" name="Google Shape;265;p37"/>
          <p:cNvPicPr preferRelativeResize="0"/>
          <p:nvPr/>
        </p:nvPicPr>
        <p:blipFill>
          <a:blip r:embed="rId3">
            <a:alphaModFix/>
          </a:blip>
          <a:stretch>
            <a:fillRect/>
          </a:stretch>
        </p:blipFill>
        <p:spPr>
          <a:xfrm>
            <a:off x="999800" y="1420450"/>
            <a:ext cx="7426724" cy="2591475"/>
          </a:xfrm>
          <a:prstGeom prst="rect">
            <a:avLst/>
          </a:prstGeom>
          <a:noFill/>
          <a:ln>
            <a:noFill/>
          </a:ln>
        </p:spPr>
      </p:pic>
      <p:sp>
        <p:nvSpPr>
          <p:cNvPr id="266" name="Google Shape;266;p37"/>
          <p:cNvSpPr txBox="1"/>
          <p:nvPr/>
        </p:nvSpPr>
        <p:spPr>
          <a:xfrm>
            <a:off x="2237425" y="4226250"/>
            <a:ext cx="24090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Attention Models: Motivation</a:t>
            </a:r>
            <a:endParaRPr/>
          </a:p>
        </p:txBody>
      </p:sp>
      <p:pic>
        <p:nvPicPr>
          <p:cNvPr id="272" name="Google Shape;272;p38"/>
          <p:cNvPicPr preferRelativeResize="0"/>
          <p:nvPr/>
        </p:nvPicPr>
        <p:blipFill>
          <a:blip r:embed="rId3">
            <a:alphaModFix/>
          </a:blip>
          <a:stretch>
            <a:fillRect/>
          </a:stretch>
        </p:blipFill>
        <p:spPr>
          <a:xfrm>
            <a:off x="999800" y="1420450"/>
            <a:ext cx="7426724" cy="2591475"/>
          </a:xfrm>
          <a:prstGeom prst="rect">
            <a:avLst/>
          </a:prstGeom>
          <a:noFill/>
          <a:ln>
            <a:noFill/>
          </a:ln>
        </p:spPr>
      </p:pic>
      <p:sp>
        <p:nvSpPr>
          <p:cNvPr id="273" name="Google Shape;273;p38"/>
          <p:cNvSpPr txBox="1"/>
          <p:nvPr/>
        </p:nvSpPr>
        <p:spPr>
          <a:xfrm>
            <a:off x="2237425" y="4226250"/>
            <a:ext cx="24090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74" name="Google Shape;274;p38"/>
          <p:cNvSpPr txBox="1"/>
          <p:nvPr/>
        </p:nvSpPr>
        <p:spPr>
          <a:xfrm>
            <a:off x="1645925" y="4089075"/>
            <a:ext cx="42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libri"/>
                <a:ea typeface="Calibri"/>
                <a:cs typeface="Calibri"/>
                <a:sym typeface="Calibri"/>
              </a:rPr>
              <a:t>What is wrong here?</a:t>
            </a:r>
            <a:endParaRPr>
              <a:solidFill>
                <a:srgbClr val="FF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Attention Models: Motivation</a:t>
            </a:r>
            <a:endParaRPr/>
          </a:p>
        </p:txBody>
      </p:sp>
      <p:pic>
        <p:nvPicPr>
          <p:cNvPr id="280" name="Google Shape;280;p39"/>
          <p:cNvPicPr preferRelativeResize="0"/>
          <p:nvPr/>
        </p:nvPicPr>
        <p:blipFill>
          <a:blip r:embed="rId3">
            <a:alphaModFix/>
          </a:blip>
          <a:stretch>
            <a:fillRect/>
          </a:stretch>
        </p:blipFill>
        <p:spPr>
          <a:xfrm>
            <a:off x="999800" y="1420450"/>
            <a:ext cx="7426724" cy="2591475"/>
          </a:xfrm>
          <a:prstGeom prst="rect">
            <a:avLst/>
          </a:prstGeom>
          <a:noFill/>
          <a:ln>
            <a:noFill/>
          </a:ln>
        </p:spPr>
      </p:pic>
      <p:sp>
        <p:nvSpPr>
          <p:cNvPr id="281" name="Google Shape;281;p39"/>
          <p:cNvSpPr txBox="1"/>
          <p:nvPr/>
        </p:nvSpPr>
        <p:spPr>
          <a:xfrm>
            <a:off x="2237425" y="4226250"/>
            <a:ext cx="24090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82" name="Google Shape;282;p39"/>
          <p:cNvSpPr txBox="1"/>
          <p:nvPr/>
        </p:nvSpPr>
        <p:spPr>
          <a:xfrm>
            <a:off x="1645925" y="4089075"/>
            <a:ext cx="423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libri"/>
                <a:ea typeface="Calibri"/>
                <a:cs typeface="Calibri"/>
                <a:sym typeface="Calibri"/>
              </a:rPr>
              <a:t>What is wrong here? </a:t>
            </a:r>
            <a:r>
              <a:rPr lang="en">
                <a:solidFill>
                  <a:schemeClr val="dk1"/>
                </a:solidFill>
                <a:latin typeface="Calibri"/>
                <a:ea typeface="Calibri"/>
                <a:cs typeface="Calibri"/>
                <a:sym typeface="Calibri"/>
              </a:rPr>
              <a:t>The whole input volume is used to predict the output… despite the fact that not all pixels are equally important</a:t>
            </a:r>
            <a:endParaRPr>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Attention Models: Motivation</a:t>
            </a:r>
            <a:endParaRPr/>
          </a:p>
        </p:txBody>
      </p:sp>
      <p:sp>
        <p:nvSpPr>
          <p:cNvPr id="288" name="Google Shape;288;p40"/>
          <p:cNvSpPr txBox="1"/>
          <p:nvPr/>
        </p:nvSpPr>
        <p:spPr>
          <a:xfrm>
            <a:off x="2237425" y="4226250"/>
            <a:ext cx="24090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89" name="Google Shape;289;p40"/>
          <p:cNvPicPr preferRelativeResize="0"/>
          <p:nvPr/>
        </p:nvPicPr>
        <p:blipFill>
          <a:blip r:embed="rId3">
            <a:alphaModFix/>
          </a:blip>
          <a:stretch>
            <a:fillRect/>
          </a:stretch>
        </p:blipFill>
        <p:spPr>
          <a:xfrm>
            <a:off x="380050" y="1359701"/>
            <a:ext cx="8087175" cy="3432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Attention Models: Motivation</a:t>
            </a:r>
            <a:endParaRPr/>
          </a:p>
        </p:txBody>
      </p:sp>
      <p:sp>
        <p:nvSpPr>
          <p:cNvPr id="295" name="Google Shape;295;p41"/>
          <p:cNvSpPr txBox="1"/>
          <p:nvPr/>
        </p:nvSpPr>
        <p:spPr>
          <a:xfrm>
            <a:off x="2237425" y="4226250"/>
            <a:ext cx="2409000" cy="33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96" name="Google Shape;296;p41"/>
          <p:cNvPicPr preferRelativeResize="0"/>
          <p:nvPr/>
        </p:nvPicPr>
        <p:blipFill>
          <a:blip r:embed="rId3">
            <a:alphaModFix/>
          </a:blip>
          <a:stretch>
            <a:fillRect/>
          </a:stretch>
        </p:blipFill>
        <p:spPr>
          <a:xfrm>
            <a:off x="430525" y="1403302"/>
            <a:ext cx="8282950" cy="3442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p:nvPr/>
        </p:nvSpPr>
        <p:spPr>
          <a:xfrm>
            <a:off x="738860" y="820294"/>
            <a:ext cx="7616833"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Encoder-Decoder LSTM structure for chatting (for non-intelligent beings)</a:t>
            </a:r>
            <a:endParaRPr sz="1800">
              <a:solidFill>
                <a:srgbClr val="2E4864"/>
              </a:solidFill>
              <a:latin typeface="Microsoft YaHei"/>
              <a:ea typeface="Microsoft YaHei"/>
              <a:cs typeface="Microsoft YaHei"/>
              <a:sym typeface="Microsoft YaHei"/>
            </a:endParaRPr>
          </a:p>
        </p:txBody>
      </p:sp>
      <p:pic>
        <p:nvPicPr>
          <p:cNvPr id="303" name="Google Shape;303;p42"/>
          <p:cNvPicPr preferRelativeResize="0"/>
          <p:nvPr/>
        </p:nvPicPr>
        <p:blipFill rotWithShape="1">
          <a:blip r:embed="rId3">
            <a:alphaModFix/>
          </a:blip>
          <a:srcRect b="0" l="0" r="0" t="0"/>
          <a:stretch/>
        </p:blipFill>
        <p:spPr>
          <a:xfrm>
            <a:off x="1044218" y="1714500"/>
            <a:ext cx="6086475" cy="3028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p:nvPr/>
        </p:nvSpPr>
        <p:spPr>
          <a:xfrm>
            <a:off x="738860" y="820294"/>
            <a:ext cx="7616700" cy="4617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Encoder-Decoder LSTM structure for chatting (for non-intelligent beings)</a:t>
            </a:r>
            <a:endParaRPr sz="1800">
              <a:solidFill>
                <a:srgbClr val="2E4864"/>
              </a:solidFill>
              <a:latin typeface="Microsoft YaHei"/>
              <a:ea typeface="Microsoft YaHei"/>
              <a:cs typeface="Microsoft YaHei"/>
              <a:sym typeface="Microsoft YaHei"/>
            </a:endParaRPr>
          </a:p>
        </p:txBody>
      </p:sp>
      <p:pic>
        <p:nvPicPr>
          <p:cNvPr id="310" name="Google Shape;310;p43"/>
          <p:cNvPicPr preferRelativeResize="0"/>
          <p:nvPr/>
        </p:nvPicPr>
        <p:blipFill rotWithShape="1">
          <a:blip r:embed="rId3">
            <a:alphaModFix/>
          </a:blip>
          <a:srcRect b="0" l="0" r="0" t="0"/>
          <a:stretch/>
        </p:blipFill>
        <p:spPr>
          <a:xfrm>
            <a:off x="337468" y="1491600"/>
            <a:ext cx="6086475" cy="3028950"/>
          </a:xfrm>
          <a:prstGeom prst="rect">
            <a:avLst/>
          </a:prstGeom>
          <a:noFill/>
          <a:ln>
            <a:noFill/>
          </a:ln>
        </p:spPr>
      </p:pic>
      <p:sp>
        <p:nvSpPr>
          <p:cNvPr id="311" name="Google Shape;311;p43"/>
          <p:cNvSpPr txBox="1"/>
          <p:nvPr/>
        </p:nvSpPr>
        <p:spPr>
          <a:xfrm>
            <a:off x="7252350" y="1491600"/>
            <a:ext cx="12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Calibri"/>
                <a:ea typeface="Calibri"/>
                <a:cs typeface="Calibri"/>
                <a:sym typeface="Calibri"/>
              </a:rPr>
              <a:t>What is wrong here?</a:t>
            </a:r>
            <a:endParaRPr b="1">
              <a:solidFill>
                <a:srgbClr val="FF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p:nvPr/>
        </p:nvSpPr>
        <p:spPr>
          <a:xfrm>
            <a:off x="738860" y="820294"/>
            <a:ext cx="7616700" cy="4617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Encoder-Decoder LSTM structure for chatting (for non-intelligent beings)</a:t>
            </a:r>
            <a:endParaRPr sz="1800">
              <a:solidFill>
                <a:srgbClr val="2E4864"/>
              </a:solidFill>
              <a:latin typeface="Microsoft YaHei"/>
              <a:ea typeface="Microsoft YaHei"/>
              <a:cs typeface="Microsoft YaHei"/>
              <a:sym typeface="Microsoft YaHei"/>
            </a:endParaRPr>
          </a:p>
        </p:txBody>
      </p:sp>
      <p:pic>
        <p:nvPicPr>
          <p:cNvPr id="318" name="Google Shape;318;p44"/>
          <p:cNvPicPr preferRelativeResize="0"/>
          <p:nvPr/>
        </p:nvPicPr>
        <p:blipFill rotWithShape="1">
          <a:blip r:embed="rId3">
            <a:alphaModFix/>
          </a:blip>
          <a:srcRect b="0" l="0" r="0" t="0"/>
          <a:stretch/>
        </p:blipFill>
        <p:spPr>
          <a:xfrm>
            <a:off x="337475" y="1491600"/>
            <a:ext cx="4548849" cy="2263750"/>
          </a:xfrm>
          <a:prstGeom prst="rect">
            <a:avLst/>
          </a:prstGeom>
          <a:noFill/>
          <a:ln>
            <a:noFill/>
          </a:ln>
        </p:spPr>
      </p:pic>
      <p:sp>
        <p:nvSpPr>
          <p:cNvPr id="319" name="Google Shape;319;p44"/>
          <p:cNvSpPr txBox="1"/>
          <p:nvPr/>
        </p:nvSpPr>
        <p:spPr>
          <a:xfrm>
            <a:off x="5649275" y="1491600"/>
            <a:ext cx="31635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FF0000"/>
                </a:solidFill>
                <a:latin typeface="Calibri"/>
                <a:ea typeface="Calibri"/>
                <a:cs typeface="Calibri"/>
                <a:sym typeface="Calibri"/>
              </a:rPr>
              <a:t>What is wrong here?</a:t>
            </a:r>
            <a:endParaRPr b="1" sz="2300">
              <a:solidFill>
                <a:srgbClr val="FF0000"/>
              </a:solidFill>
              <a:latin typeface="Calibri"/>
              <a:ea typeface="Calibri"/>
              <a:cs typeface="Calibri"/>
              <a:sym typeface="Calibri"/>
            </a:endParaRPr>
          </a:p>
          <a:p>
            <a:pPr indent="0" lvl="0" marL="0" rtl="0" algn="l">
              <a:spcBef>
                <a:spcPts val="0"/>
              </a:spcBef>
              <a:spcAft>
                <a:spcPts val="0"/>
              </a:spcAft>
              <a:buNone/>
            </a:pPr>
            <a:r>
              <a:t/>
            </a:r>
            <a:endParaRPr b="1" sz="2300">
              <a:solidFill>
                <a:srgbClr val="FF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2300">
                <a:solidFill>
                  <a:schemeClr val="dk1"/>
                </a:solidFill>
                <a:latin typeface="Calibri"/>
                <a:ea typeface="Calibri"/>
                <a:cs typeface="Calibri"/>
                <a:sym typeface="Calibri"/>
              </a:rPr>
              <a:t>Limtation 1: The whole information is encoded in a fixed-size vector, no</a:t>
            </a:r>
            <a:endParaRPr b="1" sz="2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2300">
                <a:solidFill>
                  <a:schemeClr val="dk1"/>
                </a:solidFill>
                <a:latin typeface="Calibri"/>
                <a:ea typeface="Calibri"/>
                <a:cs typeface="Calibri"/>
                <a:sym typeface="Calibri"/>
              </a:rPr>
              <a:t>matter the length of the input sentence.</a:t>
            </a:r>
            <a:endParaRPr b="1" sz="2300">
              <a:solidFill>
                <a:schemeClr val="dk1"/>
              </a:solidFill>
              <a:latin typeface="Calibri"/>
              <a:ea typeface="Calibri"/>
              <a:cs typeface="Calibri"/>
              <a:sym typeface="Calibri"/>
            </a:endParaRPr>
          </a:p>
          <a:p>
            <a:pPr indent="0" lvl="0" marL="0" rtl="0" algn="l">
              <a:spcBef>
                <a:spcPts val="0"/>
              </a:spcBef>
              <a:spcAft>
                <a:spcPts val="0"/>
              </a:spcAft>
              <a:buNone/>
            </a:pPr>
            <a:r>
              <a:t/>
            </a:r>
            <a:endParaRPr b="1" sz="2300">
              <a:solidFill>
                <a:srgbClr val="FF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p:nvPr/>
        </p:nvSpPr>
        <p:spPr>
          <a:xfrm>
            <a:off x="738860" y="820294"/>
            <a:ext cx="7616700" cy="4617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Encoder-Decoder LSTM structure for chatting (for non-intelligent beings)</a:t>
            </a:r>
            <a:endParaRPr sz="1800">
              <a:solidFill>
                <a:srgbClr val="2E4864"/>
              </a:solidFill>
              <a:latin typeface="Microsoft YaHei"/>
              <a:ea typeface="Microsoft YaHei"/>
              <a:cs typeface="Microsoft YaHei"/>
              <a:sym typeface="Microsoft YaHei"/>
            </a:endParaRPr>
          </a:p>
        </p:txBody>
      </p:sp>
      <p:pic>
        <p:nvPicPr>
          <p:cNvPr id="326" name="Google Shape;326;p45"/>
          <p:cNvPicPr preferRelativeResize="0"/>
          <p:nvPr/>
        </p:nvPicPr>
        <p:blipFill rotWithShape="1">
          <a:blip r:embed="rId3">
            <a:alphaModFix/>
          </a:blip>
          <a:srcRect b="0" l="0" r="0" t="0"/>
          <a:stretch/>
        </p:blipFill>
        <p:spPr>
          <a:xfrm>
            <a:off x="337475" y="1491600"/>
            <a:ext cx="4548849" cy="2263750"/>
          </a:xfrm>
          <a:prstGeom prst="rect">
            <a:avLst/>
          </a:prstGeom>
          <a:noFill/>
          <a:ln>
            <a:noFill/>
          </a:ln>
        </p:spPr>
      </p:pic>
      <p:sp>
        <p:nvSpPr>
          <p:cNvPr id="327" name="Google Shape;327;p45"/>
          <p:cNvSpPr txBox="1"/>
          <p:nvPr/>
        </p:nvSpPr>
        <p:spPr>
          <a:xfrm>
            <a:off x="5460675" y="1491600"/>
            <a:ext cx="3591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latin typeface="Calibri"/>
                <a:ea typeface="Calibri"/>
                <a:cs typeface="Calibri"/>
                <a:sym typeface="Calibri"/>
              </a:rPr>
              <a:t>What is wrong here?</a:t>
            </a:r>
            <a:endParaRPr b="1" sz="1800">
              <a:solidFill>
                <a:srgbClr val="FF0000"/>
              </a:solidFill>
              <a:latin typeface="Calibri"/>
              <a:ea typeface="Calibri"/>
              <a:cs typeface="Calibri"/>
              <a:sym typeface="Calibri"/>
            </a:endParaRPr>
          </a:p>
          <a:p>
            <a:pPr indent="0" lvl="0" marL="0" rtl="0" algn="l">
              <a:spcBef>
                <a:spcPts val="0"/>
              </a:spcBef>
              <a:spcAft>
                <a:spcPts val="0"/>
              </a:spcAft>
              <a:buNone/>
            </a:pPr>
            <a:r>
              <a:t/>
            </a:r>
            <a:endParaRPr b="1" sz="1800">
              <a:solidFill>
                <a:srgbClr val="FF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800">
                <a:solidFill>
                  <a:schemeClr val="dk1"/>
                </a:solidFill>
                <a:latin typeface="Calibri"/>
                <a:ea typeface="Calibri"/>
                <a:cs typeface="Calibri"/>
                <a:sym typeface="Calibri"/>
              </a:rPr>
              <a:t>Limitation 2: All output predictions are based on the final and static</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chemeClr val="dk1"/>
                </a:solidFill>
                <a:latin typeface="Calibri"/>
                <a:ea typeface="Calibri"/>
                <a:cs typeface="Calibri"/>
                <a:sym typeface="Calibri"/>
              </a:rPr>
              <a:t>recurrent state of the encoder (hT). </a:t>
            </a:r>
            <a:endParaRPr b="1"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800">
                <a:solidFill>
                  <a:schemeClr val="dk1"/>
                </a:solidFill>
                <a:latin typeface="Calibri"/>
                <a:ea typeface="Calibri"/>
                <a:cs typeface="Calibri"/>
                <a:sym typeface="Calibri"/>
              </a:rPr>
              <a:t>No matter the output word being predicted at each time step, all input words are  considered in an equal way.</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nvSpPr>
        <p:spPr>
          <a:xfrm>
            <a:off x="1630585" y="1554512"/>
            <a:ext cx="5906400" cy="11697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rPr b="1" lang="en" sz="1300">
                <a:solidFill>
                  <a:srgbClr val="2E4864"/>
                </a:solidFill>
              </a:rPr>
              <a:t>Slides credit</a:t>
            </a:r>
            <a:endParaRPr b="1" sz="1300">
              <a:solidFill>
                <a:srgbClr val="2E4864"/>
              </a:solidFill>
            </a:endParaRPr>
          </a:p>
          <a:p>
            <a:pPr indent="-311150" lvl="0" marL="457200" marR="0" rtl="0" algn="just">
              <a:lnSpc>
                <a:spcPct val="150000"/>
              </a:lnSpc>
              <a:spcBef>
                <a:spcPts val="0"/>
              </a:spcBef>
              <a:spcAft>
                <a:spcPts val="0"/>
              </a:spcAft>
              <a:buClr>
                <a:srgbClr val="2E4864"/>
              </a:buClr>
              <a:buSzPts val="1300"/>
              <a:buAutoNum type="arabicPeriod"/>
            </a:pPr>
            <a:r>
              <a:rPr b="1" i="0" lang="en" sz="1300" u="none" cap="none" strike="noStrike">
                <a:solidFill>
                  <a:srgbClr val="2E4864"/>
                </a:solidFill>
                <a:latin typeface="Arial"/>
                <a:ea typeface="Arial"/>
                <a:cs typeface="Arial"/>
                <a:sym typeface="Arial"/>
              </a:rPr>
              <a:t>Prof. Ming Li, Deep Learning and NLP course, UoW</a:t>
            </a:r>
            <a:endParaRPr b="1" i="0" sz="1300" u="none" cap="none" strike="noStrike">
              <a:solidFill>
                <a:srgbClr val="2E4864"/>
              </a:solidFill>
              <a:latin typeface="Arial"/>
              <a:ea typeface="Arial"/>
              <a:cs typeface="Arial"/>
              <a:sym typeface="Arial"/>
            </a:endParaRPr>
          </a:p>
          <a:p>
            <a:pPr indent="-311150" lvl="0" marL="457200" marR="0" rtl="0" algn="just">
              <a:lnSpc>
                <a:spcPct val="150000"/>
              </a:lnSpc>
              <a:spcBef>
                <a:spcPts val="0"/>
              </a:spcBef>
              <a:spcAft>
                <a:spcPts val="0"/>
              </a:spcAft>
              <a:buClr>
                <a:srgbClr val="2E4864"/>
              </a:buClr>
              <a:buSzPts val="1300"/>
              <a:buAutoNum type="arabicPeriod"/>
            </a:pPr>
            <a:r>
              <a:rPr b="1" lang="en" sz="1300">
                <a:solidFill>
                  <a:srgbClr val="2E4864"/>
                </a:solidFill>
              </a:rPr>
              <a:t>Amaia Salvador, DCU, Dublin</a:t>
            </a:r>
            <a:endParaRPr b="1" sz="1300">
              <a:solidFill>
                <a:srgbClr val="2E4864"/>
              </a:solidFill>
            </a:endParaRPr>
          </a:p>
          <a:p>
            <a:pPr indent="-311150" lvl="0" marL="457200" marR="0" rtl="0" algn="just">
              <a:lnSpc>
                <a:spcPct val="150000"/>
              </a:lnSpc>
              <a:spcBef>
                <a:spcPts val="0"/>
              </a:spcBef>
              <a:spcAft>
                <a:spcPts val="0"/>
              </a:spcAft>
              <a:buClr>
                <a:srgbClr val="2E4864"/>
              </a:buClr>
              <a:buSzPts val="1300"/>
              <a:buAutoNum type="arabicPeriod"/>
            </a:pPr>
            <a:r>
              <a:rPr b="1" lang="en" sz="1300">
                <a:solidFill>
                  <a:srgbClr val="2E4864"/>
                </a:solidFill>
              </a:rPr>
              <a:t>Prof. Chris Manning, Stanford NLP course CS 224n</a:t>
            </a:r>
            <a:endParaRPr b="1" sz="1300">
              <a:solidFill>
                <a:srgbClr val="2E486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Attention!</a:t>
            </a:r>
            <a:endParaRPr/>
          </a:p>
        </p:txBody>
      </p:sp>
      <p:pic>
        <p:nvPicPr>
          <p:cNvPr id="333" name="Google Shape;333;p46"/>
          <p:cNvPicPr preferRelativeResize="0"/>
          <p:nvPr/>
        </p:nvPicPr>
        <p:blipFill>
          <a:blip r:embed="rId3">
            <a:alphaModFix/>
          </a:blip>
          <a:stretch>
            <a:fillRect/>
          </a:stretch>
        </p:blipFill>
        <p:spPr>
          <a:xfrm>
            <a:off x="152400" y="1420444"/>
            <a:ext cx="8391042" cy="35706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339" name="Google Shape;339;p47"/>
          <p:cNvPicPr preferRelativeResize="0"/>
          <p:nvPr/>
        </p:nvPicPr>
        <p:blipFill>
          <a:blip r:embed="rId3">
            <a:alphaModFix/>
          </a:blip>
          <a:stretch>
            <a:fillRect/>
          </a:stretch>
        </p:blipFill>
        <p:spPr>
          <a:xfrm>
            <a:off x="872475" y="1190900"/>
            <a:ext cx="6821117" cy="3723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345" name="Google Shape;345;p48"/>
          <p:cNvPicPr preferRelativeResize="0"/>
          <p:nvPr/>
        </p:nvPicPr>
        <p:blipFill>
          <a:blip r:embed="rId3">
            <a:alphaModFix/>
          </a:blip>
          <a:stretch>
            <a:fillRect/>
          </a:stretch>
        </p:blipFill>
        <p:spPr>
          <a:xfrm>
            <a:off x="1421125" y="1420444"/>
            <a:ext cx="6499249" cy="35706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351" name="Google Shape;351;p49"/>
          <p:cNvPicPr preferRelativeResize="0"/>
          <p:nvPr/>
        </p:nvPicPr>
        <p:blipFill>
          <a:blip r:embed="rId3">
            <a:alphaModFix/>
          </a:blip>
          <a:stretch>
            <a:fillRect/>
          </a:stretch>
        </p:blipFill>
        <p:spPr>
          <a:xfrm>
            <a:off x="1489700" y="1429019"/>
            <a:ext cx="6462430" cy="35706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357" name="Google Shape;357;p50"/>
          <p:cNvPicPr preferRelativeResize="0"/>
          <p:nvPr/>
        </p:nvPicPr>
        <p:blipFill>
          <a:blip r:embed="rId3">
            <a:alphaModFix/>
          </a:blip>
          <a:stretch>
            <a:fillRect/>
          </a:stretch>
        </p:blipFill>
        <p:spPr>
          <a:xfrm>
            <a:off x="1446850" y="1420444"/>
            <a:ext cx="6509633" cy="35706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1"/>
          <p:cNvSpPr txBox="1"/>
          <p:nvPr>
            <p:ph type="title"/>
          </p:nvPr>
        </p:nvSpPr>
        <p:spPr>
          <a:xfrm>
            <a:off x="628650" y="273848"/>
            <a:ext cx="7886700" cy="660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363" name="Google Shape;363;p51"/>
          <p:cNvPicPr preferRelativeResize="0"/>
          <p:nvPr/>
        </p:nvPicPr>
        <p:blipFill>
          <a:blip r:embed="rId3">
            <a:alphaModFix/>
          </a:blip>
          <a:stretch>
            <a:fillRect/>
          </a:stretch>
        </p:blipFill>
        <p:spPr>
          <a:xfrm>
            <a:off x="1543050" y="1268050"/>
            <a:ext cx="6300799" cy="3710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type="title"/>
          </p:nvPr>
        </p:nvSpPr>
        <p:spPr>
          <a:xfrm>
            <a:off x="628650" y="273848"/>
            <a:ext cx="7886700" cy="660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369" name="Google Shape;369;p52"/>
          <p:cNvPicPr preferRelativeResize="0"/>
          <p:nvPr/>
        </p:nvPicPr>
        <p:blipFill>
          <a:blip r:embed="rId3">
            <a:alphaModFix/>
          </a:blip>
          <a:stretch>
            <a:fillRect/>
          </a:stretch>
        </p:blipFill>
        <p:spPr>
          <a:xfrm>
            <a:off x="1181100" y="977325"/>
            <a:ext cx="6482693" cy="4056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628650" y="273848"/>
            <a:ext cx="7886700" cy="660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375" name="Google Shape;375;p53"/>
          <p:cNvPicPr preferRelativeResize="0"/>
          <p:nvPr/>
        </p:nvPicPr>
        <p:blipFill>
          <a:blip r:embed="rId3">
            <a:alphaModFix/>
          </a:blip>
          <a:stretch>
            <a:fillRect/>
          </a:stretch>
        </p:blipFill>
        <p:spPr>
          <a:xfrm>
            <a:off x="1524000" y="1052548"/>
            <a:ext cx="6343604" cy="390425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4"/>
          <p:cNvSpPr txBox="1"/>
          <p:nvPr>
            <p:ph type="title"/>
          </p:nvPr>
        </p:nvSpPr>
        <p:spPr>
          <a:xfrm>
            <a:off x="628650" y="273848"/>
            <a:ext cx="7886700" cy="660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381" name="Google Shape;381;p54"/>
          <p:cNvPicPr preferRelativeResize="0"/>
          <p:nvPr/>
        </p:nvPicPr>
        <p:blipFill>
          <a:blip r:embed="rId3">
            <a:alphaModFix/>
          </a:blip>
          <a:stretch>
            <a:fillRect/>
          </a:stretch>
        </p:blipFill>
        <p:spPr>
          <a:xfrm>
            <a:off x="932500" y="1086848"/>
            <a:ext cx="3555091" cy="3904252"/>
          </a:xfrm>
          <a:prstGeom prst="rect">
            <a:avLst/>
          </a:prstGeom>
          <a:noFill/>
          <a:ln>
            <a:noFill/>
          </a:ln>
        </p:spPr>
      </p:pic>
      <p:sp>
        <p:nvSpPr>
          <p:cNvPr id="382" name="Google Shape;382;p54"/>
          <p:cNvSpPr/>
          <p:nvPr/>
        </p:nvSpPr>
        <p:spPr>
          <a:xfrm>
            <a:off x="4766300" y="2854650"/>
            <a:ext cx="2126100" cy="185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888888"/>
                </a:solidFill>
              </a:rPr>
              <a:t>Sometimes we take the attention output from the previous step, and also feed it into the decoder (along with the usual decoder input). </a:t>
            </a:r>
            <a:endParaRPr>
              <a:solidFill>
                <a:srgbClr val="888888"/>
              </a:solidFill>
            </a:endParaRPr>
          </a:p>
        </p:txBody>
      </p:sp>
      <p:sp>
        <p:nvSpPr>
          <p:cNvPr id="383" name="Google Shape;383;p54"/>
          <p:cNvSpPr/>
          <p:nvPr/>
        </p:nvSpPr>
        <p:spPr>
          <a:xfrm>
            <a:off x="4487600" y="3988025"/>
            <a:ext cx="224400" cy="138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txBox="1"/>
          <p:nvPr>
            <p:ph type="title"/>
          </p:nvPr>
        </p:nvSpPr>
        <p:spPr>
          <a:xfrm>
            <a:off x="628650" y="273848"/>
            <a:ext cx="7886700" cy="660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389" name="Google Shape;389;p55"/>
          <p:cNvPicPr preferRelativeResize="0"/>
          <p:nvPr/>
        </p:nvPicPr>
        <p:blipFill>
          <a:blip r:embed="rId3">
            <a:alphaModFix/>
          </a:blip>
          <a:stretch>
            <a:fillRect/>
          </a:stretch>
        </p:blipFill>
        <p:spPr>
          <a:xfrm>
            <a:off x="1066950" y="1086848"/>
            <a:ext cx="6348428" cy="3904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nvSpPr>
        <p:spPr>
          <a:xfrm>
            <a:off x="559619" y="2073635"/>
            <a:ext cx="16758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2400" u="none" cap="none" strike="noStrike">
                <a:solidFill>
                  <a:srgbClr val="2E4864"/>
                </a:solidFill>
                <a:latin typeface="Microsoft YaHei"/>
                <a:ea typeface="Microsoft YaHei"/>
                <a:cs typeface="Microsoft YaHei"/>
                <a:sym typeface="Microsoft YaHei"/>
              </a:rPr>
              <a:t>CONTENT</a:t>
            </a:r>
            <a:endParaRPr b="1" i="0" sz="2400" u="none" cap="none" strike="noStrike">
              <a:solidFill>
                <a:srgbClr val="2E4864"/>
              </a:solidFill>
              <a:latin typeface="Microsoft YaHei"/>
              <a:ea typeface="Microsoft YaHei"/>
              <a:cs typeface="Microsoft YaHei"/>
              <a:sym typeface="Microsoft YaHei"/>
            </a:endParaRPr>
          </a:p>
        </p:txBody>
      </p:sp>
      <p:cxnSp>
        <p:nvCxnSpPr>
          <p:cNvPr id="154" name="Google Shape;154;p29"/>
          <p:cNvCxnSpPr/>
          <p:nvPr/>
        </p:nvCxnSpPr>
        <p:spPr>
          <a:xfrm>
            <a:off x="695097" y="2636516"/>
            <a:ext cx="354000" cy="0"/>
          </a:xfrm>
          <a:prstGeom prst="straightConnector1">
            <a:avLst/>
          </a:prstGeom>
          <a:noFill/>
          <a:ln cap="flat" cmpd="sng" w="19050">
            <a:solidFill>
              <a:schemeClr val="accent1"/>
            </a:solidFill>
            <a:prstDash val="solid"/>
            <a:miter lim="800000"/>
            <a:headEnd len="sm" w="sm" type="none"/>
            <a:tailEnd len="sm" w="sm" type="none"/>
          </a:ln>
        </p:spPr>
      </p:cxnSp>
      <p:sp>
        <p:nvSpPr>
          <p:cNvPr id="155" name="Google Shape;155;p29"/>
          <p:cNvSpPr/>
          <p:nvPr/>
        </p:nvSpPr>
        <p:spPr>
          <a:xfrm>
            <a:off x="4064749" y="1950625"/>
            <a:ext cx="3264900" cy="561600"/>
          </a:xfrm>
          <a:prstGeom prst="rect">
            <a:avLst/>
          </a:prstGeom>
          <a:noFill/>
          <a:ln>
            <a:noFill/>
          </a:ln>
        </p:spPr>
        <p:txBody>
          <a:bodyPr anchorCtr="0" anchor="t" bIns="34275" lIns="68575" spcFirstLastPara="1" rIns="68575" wrap="square" tIns="34275">
            <a:noAutofit/>
          </a:bodyPr>
          <a:lstStyle/>
          <a:p>
            <a:pPr indent="-342900" lvl="0" marL="457200" marR="0" rtl="0" algn="l">
              <a:spcBef>
                <a:spcPts val="0"/>
              </a:spcBef>
              <a:spcAft>
                <a:spcPts val="0"/>
              </a:spcAft>
              <a:buClr>
                <a:srgbClr val="27506E"/>
              </a:buClr>
              <a:buSzPts val="1800"/>
              <a:buFont typeface="Microsoft Yahei"/>
              <a:buAutoNum type="arabicPeriod"/>
            </a:pPr>
            <a:r>
              <a:rPr lang="en" sz="1800">
                <a:solidFill>
                  <a:srgbClr val="27506E"/>
                </a:solidFill>
                <a:latin typeface="Microsoft Yahei"/>
                <a:ea typeface="Microsoft Yahei"/>
                <a:cs typeface="Microsoft Yahei"/>
                <a:sym typeface="Microsoft Yahei"/>
              </a:rPr>
              <a:t>Introduction and Motivation</a:t>
            </a:r>
            <a:endParaRPr sz="1800">
              <a:solidFill>
                <a:srgbClr val="27506E"/>
              </a:solidFill>
              <a:latin typeface="Microsoft Yahei"/>
              <a:ea typeface="Microsoft Yahei"/>
              <a:cs typeface="Microsoft Yahei"/>
              <a:sym typeface="Microsoft Yahei"/>
            </a:endParaRPr>
          </a:p>
          <a:p>
            <a:pPr indent="-342900" lvl="0" marL="457200" marR="0" rtl="0" algn="l">
              <a:spcBef>
                <a:spcPts val="0"/>
              </a:spcBef>
              <a:spcAft>
                <a:spcPts val="0"/>
              </a:spcAft>
              <a:buClr>
                <a:srgbClr val="27506E"/>
              </a:buClr>
              <a:buSzPts val="1800"/>
              <a:buFont typeface="Microsoft Yahei"/>
              <a:buAutoNum type="arabicPeriod"/>
            </a:pPr>
            <a:r>
              <a:rPr lang="en" sz="1800">
                <a:solidFill>
                  <a:srgbClr val="27506E"/>
                </a:solidFill>
                <a:latin typeface="Microsoft Yahei"/>
                <a:ea typeface="Microsoft Yahei"/>
                <a:cs typeface="Microsoft Yahei"/>
                <a:sym typeface="Microsoft Yahei"/>
              </a:rPr>
              <a:t>Seq-2-seq</a:t>
            </a:r>
            <a:endParaRPr sz="1800">
              <a:solidFill>
                <a:srgbClr val="27506E"/>
              </a:solidFill>
              <a:latin typeface="Microsoft Yahei"/>
              <a:ea typeface="Microsoft Yahei"/>
              <a:cs typeface="Microsoft Yahei"/>
              <a:sym typeface="Microsoft Yahei"/>
            </a:endParaRPr>
          </a:p>
          <a:p>
            <a:pPr indent="-342900" lvl="0" marL="457200" marR="0" rtl="0" algn="l">
              <a:spcBef>
                <a:spcPts val="0"/>
              </a:spcBef>
              <a:spcAft>
                <a:spcPts val="0"/>
              </a:spcAft>
              <a:buClr>
                <a:srgbClr val="27506E"/>
              </a:buClr>
              <a:buSzPts val="1800"/>
              <a:buFont typeface="Microsoft Yahei"/>
              <a:buAutoNum type="arabicPeriod"/>
            </a:pPr>
            <a:r>
              <a:rPr lang="en" sz="1800">
                <a:solidFill>
                  <a:srgbClr val="27506E"/>
                </a:solidFill>
                <a:latin typeface="Microsoft Yahei"/>
                <a:ea typeface="Microsoft Yahei"/>
                <a:cs typeface="Microsoft Yahei"/>
                <a:sym typeface="Microsoft Yahei"/>
              </a:rPr>
              <a:t>Attention </a:t>
            </a:r>
            <a:endParaRPr sz="1800">
              <a:solidFill>
                <a:srgbClr val="27506E"/>
              </a:solidFill>
              <a:latin typeface="Microsoft Yahei"/>
              <a:ea typeface="Microsoft Yahei"/>
              <a:cs typeface="Microsoft Yahei"/>
              <a:sym typeface="Microsoft Yahei"/>
            </a:endParaRPr>
          </a:p>
          <a:p>
            <a:pPr indent="-342900" lvl="0" marL="457200" marR="0" rtl="0" algn="l">
              <a:spcBef>
                <a:spcPts val="0"/>
              </a:spcBef>
              <a:spcAft>
                <a:spcPts val="0"/>
              </a:spcAft>
              <a:buClr>
                <a:srgbClr val="27506E"/>
              </a:buClr>
              <a:buSzPts val="1800"/>
              <a:buFont typeface="Microsoft Yahei"/>
              <a:buAutoNum type="arabicPeriod"/>
            </a:pPr>
            <a:r>
              <a:rPr lang="en" sz="1800">
                <a:solidFill>
                  <a:srgbClr val="27506E"/>
                </a:solidFill>
                <a:latin typeface="Microsoft Yahei"/>
                <a:ea typeface="Microsoft Yahei"/>
                <a:cs typeface="Microsoft Yahei"/>
                <a:sym typeface="Microsoft Yahei"/>
              </a:rPr>
              <a:t>Transformers</a:t>
            </a:r>
            <a:endParaRPr sz="1800">
              <a:solidFill>
                <a:srgbClr val="27506E"/>
              </a:solidFill>
              <a:latin typeface="Microsoft Yahei"/>
              <a:ea typeface="Microsoft Yahei"/>
              <a:cs typeface="Microsoft Yahei"/>
              <a:sym typeface="Microsoft Yahei"/>
            </a:endParaRPr>
          </a:p>
          <a:p>
            <a:pPr indent="0" lvl="0" marL="0" marR="0" rtl="0" algn="l">
              <a:spcBef>
                <a:spcPts val="0"/>
              </a:spcBef>
              <a:spcAft>
                <a:spcPts val="0"/>
              </a:spcAft>
              <a:buNone/>
            </a:pPr>
            <a:r>
              <a:t/>
            </a:r>
            <a:endParaRPr sz="2200">
              <a:solidFill>
                <a:srgbClr val="2E4864"/>
              </a:solidFill>
              <a:latin typeface="Microsoft YaHei"/>
              <a:ea typeface="Microsoft YaHei"/>
              <a:cs typeface="Microsoft YaHei"/>
              <a:sym typeface="Microsoft YaHe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6"/>
          <p:cNvSpPr txBox="1"/>
          <p:nvPr>
            <p:ph type="title"/>
          </p:nvPr>
        </p:nvSpPr>
        <p:spPr>
          <a:xfrm>
            <a:off x="628650" y="273848"/>
            <a:ext cx="7886700" cy="660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395" name="Google Shape;395;p56"/>
          <p:cNvPicPr preferRelativeResize="0"/>
          <p:nvPr/>
        </p:nvPicPr>
        <p:blipFill>
          <a:blip r:embed="rId3">
            <a:alphaModFix/>
          </a:blip>
          <a:stretch>
            <a:fillRect/>
          </a:stretch>
        </p:blipFill>
        <p:spPr>
          <a:xfrm>
            <a:off x="1110850" y="1050273"/>
            <a:ext cx="6475032" cy="39042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ph type="title"/>
          </p:nvPr>
        </p:nvSpPr>
        <p:spPr>
          <a:xfrm>
            <a:off x="628650" y="273848"/>
            <a:ext cx="7886700" cy="660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401" name="Google Shape;401;p57"/>
          <p:cNvPicPr preferRelativeResize="0"/>
          <p:nvPr/>
        </p:nvPicPr>
        <p:blipFill>
          <a:blip r:embed="rId3">
            <a:alphaModFix/>
          </a:blip>
          <a:stretch>
            <a:fillRect/>
          </a:stretch>
        </p:blipFill>
        <p:spPr>
          <a:xfrm>
            <a:off x="1184025" y="1013698"/>
            <a:ext cx="6394109" cy="39042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ph type="title"/>
          </p:nvPr>
        </p:nvSpPr>
        <p:spPr>
          <a:xfrm>
            <a:off x="628650" y="273848"/>
            <a:ext cx="7886700" cy="660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Seq-2-seq with Attention</a:t>
            </a:r>
            <a:endParaRPr/>
          </a:p>
        </p:txBody>
      </p:sp>
      <p:pic>
        <p:nvPicPr>
          <p:cNvPr id="407" name="Google Shape;407;p58"/>
          <p:cNvPicPr preferRelativeResize="0"/>
          <p:nvPr/>
        </p:nvPicPr>
        <p:blipFill>
          <a:blip r:embed="rId3">
            <a:alphaModFix/>
          </a:blip>
          <a:stretch>
            <a:fillRect/>
          </a:stretch>
        </p:blipFill>
        <p:spPr>
          <a:xfrm>
            <a:off x="1384275" y="1072223"/>
            <a:ext cx="6375459" cy="39042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9"/>
          <p:cNvSpPr txBox="1"/>
          <p:nvPr>
            <p:ph type="title"/>
          </p:nvPr>
        </p:nvSpPr>
        <p:spPr>
          <a:xfrm>
            <a:off x="628650" y="273849"/>
            <a:ext cx="7886700" cy="787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Attention: in equations</a:t>
            </a:r>
            <a:endParaRPr/>
          </a:p>
        </p:txBody>
      </p:sp>
      <p:pic>
        <p:nvPicPr>
          <p:cNvPr id="413" name="Google Shape;413;p59"/>
          <p:cNvPicPr preferRelativeResize="0"/>
          <p:nvPr/>
        </p:nvPicPr>
        <p:blipFill>
          <a:blip r:embed="rId3">
            <a:alphaModFix/>
          </a:blip>
          <a:stretch>
            <a:fillRect/>
          </a:stretch>
        </p:blipFill>
        <p:spPr>
          <a:xfrm>
            <a:off x="598700" y="1191799"/>
            <a:ext cx="7659085" cy="3777351"/>
          </a:xfrm>
          <a:prstGeom prst="rect">
            <a:avLst/>
          </a:prstGeom>
          <a:noFill/>
          <a:ln>
            <a:noFill/>
          </a:ln>
        </p:spPr>
      </p:pic>
      <p:sp>
        <p:nvSpPr>
          <p:cNvPr id="414" name="Google Shape;414;p59"/>
          <p:cNvSpPr/>
          <p:nvPr/>
        </p:nvSpPr>
        <p:spPr>
          <a:xfrm>
            <a:off x="570825" y="4844050"/>
            <a:ext cx="307200" cy="17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Attention is Great</a:t>
            </a:r>
            <a:endParaRPr/>
          </a:p>
        </p:txBody>
      </p:sp>
      <p:pic>
        <p:nvPicPr>
          <p:cNvPr id="420" name="Google Shape;420;p60"/>
          <p:cNvPicPr preferRelativeResize="0"/>
          <p:nvPr/>
        </p:nvPicPr>
        <p:blipFill>
          <a:blip r:embed="rId3">
            <a:alphaModFix/>
          </a:blip>
          <a:stretch>
            <a:fillRect/>
          </a:stretch>
        </p:blipFill>
        <p:spPr>
          <a:xfrm>
            <a:off x="525550" y="1186319"/>
            <a:ext cx="7215003" cy="35706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Attention is a general Deep Learning technique</a:t>
            </a:r>
            <a:endParaRPr/>
          </a:p>
        </p:txBody>
      </p:sp>
      <p:pic>
        <p:nvPicPr>
          <p:cNvPr id="426" name="Google Shape;426;p61"/>
          <p:cNvPicPr preferRelativeResize="0"/>
          <p:nvPr/>
        </p:nvPicPr>
        <p:blipFill>
          <a:blip r:embed="rId3">
            <a:alphaModFix/>
          </a:blip>
          <a:stretch>
            <a:fillRect/>
          </a:stretch>
        </p:blipFill>
        <p:spPr>
          <a:xfrm>
            <a:off x="452375" y="1347269"/>
            <a:ext cx="8132789" cy="35706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Attention is a general Deep Learning technique</a:t>
            </a:r>
            <a:endParaRPr/>
          </a:p>
        </p:txBody>
      </p:sp>
      <p:pic>
        <p:nvPicPr>
          <p:cNvPr id="432" name="Google Shape;432;p62"/>
          <p:cNvPicPr preferRelativeResize="0"/>
          <p:nvPr/>
        </p:nvPicPr>
        <p:blipFill>
          <a:blip r:embed="rId3">
            <a:alphaModFix/>
          </a:blip>
          <a:stretch>
            <a:fillRect/>
          </a:stretch>
        </p:blipFill>
        <p:spPr>
          <a:xfrm>
            <a:off x="1242550" y="1325350"/>
            <a:ext cx="6701263" cy="38181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There are several attention variants</a:t>
            </a:r>
            <a:endParaRPr/>
          </a:p>
        </p:txBody>
      </p:sp>
      <p:pic>
        <p:nvPicPr>
          <p:cNvPr id="438" name="Google Shape;438;p63"/>
          <p:cNvPicPr preferRelativeResize="0"/>
          <p:nvPr/>
        </p:nvPicPr>
        <p:blipFill>
          <a:blip r:embed="rId3">
            <a:alphaModFix/>
          </a:blip>
          <a:stretch>
            <a:fillRect/>
          </a:stretch>
        </p:blipFill>
        <p:spPr>
          <a:xfrm>
            <a:off x="969113" y="1398494"/>
            <a:ext cx="7205764" cy="35706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There are several attention variants</a:t>
            </a:r>
            <a:endParaRPr/>
          </a:p>
        </p:txBody>
      </p:sp>
      <p:pic>
        <p:nvPicPr>
          <p:cNvPr id="444" name="Google Shape;444;p64"/>
          <p:cNvPicPr preferRelativeResize="0"/>
          <p:nvPr/>
        </p:nvPicPr>
        <p:blipFill>
          <a:blip r:embed="rId3">
            <a:alphaModFix/>
          </a:blip>
          <a:stretch>
            <a:fillRect/>
          </a:stretch>
        </p:blipFill>
        <p:spPr>
          <a:xfrm>
            <a:off x="986475" y="1354600"/>
            <a:ext cx="5883875" cy="3687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65"/>
          <p:cNvPicPr preferRelativeResize="0"/>
          <p:nvPr/>
        </p:nvPicPr>
        <p:blipFill rotWithShape="1">
          <a:blip r:embed="rId3">
            <a:alphaModFix/>
          </a:blip>
          <a:srcRect b="0" l="0" r="0" t="0"/>
          <a:stretch/>
        </p:blipFill>
        <p:spPr>
          <a:xfrm>
            <a:off x="666503" y="3650623"/>
            <a:ext cx="1744678" cy="1124702"/>
          </a:xfrm>
          <a:prstGeom prst="rect">
            <a:avLst/>
          </a:prstGeom>
          <a:noFill/>
          <a:ln>
            <a:noFill/>
          </a:ln>
          <a:effectLst>
            <a:outerShdw blurRad="292100" rotWithShape="0" algn="tl" dir="2700000" dist="139700">
              <a:srgbClr val="333333">
                <a:alpha val="64705"/>
              </a:srgbClr>
            </a:outerShdw>
          </a:effectLst>
        </p:spPr>
      </p:pic>
      <p:cxnSp>
        <p:nvCxnSpPr>
          <p:cNvPr id="451" name="Google Shape;451;p65"/>
          <p:cNvCxnSpPr/>
          <p:nvPr/>
        </p:nvCxnSpPr>
        <p:spPr>
          <a:xfrm flipH="1" rot="10800000">
            <a:off x="889397" y="3764756"/>
            <a:ext cx="1306115" cy="853679"/>
          </a:xfrm>
          <a:prstGeom prst="straightConnector1">
            <a:avLst/>
          </a:prstGeom>
          <a:noFill/>
          <a:ln cap="flat" cmpd="sng" w="57150">
            <a:solidFill>
              <a:srgbClr val="0000FF"/>
            </a:solidFill>
            <a:prstDash val="dot"/>
            <a:miter lim="800000"/>
            <a:headEnd len="sm" w="sm" type="none"/>
            <a:tailEnd len="sm" w="sm" type="none"/>
          </a:ln>
        </p:spPr>
      </p:cxnSp>
      <p:cxnSp>
        <p:nvCxnSpPr>
          <p:cNvPr id="452" name="Google Shape;452;p65"/>
          <p:cNvCxnSpPr/>
          <p:nvPr/>
        </p:nvCxnSpPr>
        <p:spPr>
          <a:xfrm>
            <a:off x="960835" y="4040981"/>
            <a:ext cx="904875" cy="558403"/>
          </a:xfrm>
          <a:prstGeom prst="straightConnector1">
            <a:avLst/>
          </a:prstGeom>
          <a:noFill/>
          <a:ln cap="flat" cmpd="sng" w="57150">
            <a:solidFill>
              <a:srgbClr val="0000FF"/>
            </a:solidFill>
            <a:prstDash val="dot"/>
            <a:miter lim="800000"/>
            <a:headEnd len="sm" w="sm" type="none"/>
            <a:tailEnd len="sm" w="sm" type="none"/>
          </a:ln>
        </p:spPr>
      </p:cxnSp>
      <p:cxnSp>
        <p:nvCxnSpPr>
          <p:cNvPr id="453" name="Google Shape;453;p65"/>
          <p:cNvCxnSpPr/>
          <p:nvPr/>
        </p:nvCxnSpPr>
        <p:spPr>
          <a:xfrm>
            <a:off x="1348979" y="3805238"/>
            <a:ext cx="957262" cy="569119"/>
          </a:xfrm>
          <a:prstGeom prst="straightConnector1">
            <a:avLst/>
          </a:prstGeom>
          <a:noFill/>
          <a:ln cap="flat" cmpd="sng" w="57150">
            <a:solidFill>
              <a:srgbClr val="0000FF"/>
            </a:solidFill>
            <a:prstDash val="dot"/>
            <a:miter lim="800000"/>
            <a:headEnd len="sm" w="sm" type="none"/>
            <a:tailEnd len="sm" w="sm" type="none"/>
          </a:ln>
        </p:spPr>
      </p:cxnSp>
      <p:sp>
        <p:nvSpPr>
          <p:cNvPr id="454" name="Google Shape;454;p65"/>
          <p:cNvSpPr/>
          <p:nvPr/>
        </p:nvSpPr>
        <p:spPr>
          <a:xfrm>
            <a:off x="1700213" y="3099197"/>
            <a:ext cx="735806" cy="769144"/>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55" name="Google Shape;455;p65"/>
          <p:cNvSpPr/>
          <p:nvPr/>
        </p:nvSpPr>
        <p:spPr>
          <a:xfrm>
            <a:off x="1391841" y="3081338"/>
            <a:ext cx="446484" cy="959644"/>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56" name="Google Shape;456;p65"/>
          <p:cNvSpPr/>
          <p:nvPr/>
        </p:nvSpPr>
        <p:spPr>
          <a:xfrm>
            <a:off x="935831" y="3105150"/>
            <a:ext cx="305991" cy="1191816"/>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57" name="Google Shape;457;p65"/>
          <p:cNvSpPr/>
          <p:nvPr/>
        </p:nvSpPr>
        <p:spPr>
          <a:xfrm>
            <a:off x="952166" y="2771720"/>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458" name="Google Shape;458;p65"/>
          <p:cNvSpPr/>
          <p:nvPr/>
        </p:nvSpPr>
        <p:spPr>
          <a:xfrm>
            <a:off x="1537838" y="2771720"/>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459" name="Google Shape;459;p65"/>
          <p:cNvSpPr/>
          <p:nvPr/>
        </p:nvSpPr>
        <p:spPr>
          <a:xfrm>
            <a:off x="2132594" y="2771720"/>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460" name="Google Shape;460;p65"/>
          <p:cNvSpPr/>
          <p:nvPr/>
        </p:nvSpPr>
        <p:spPr>
          <a:xfrm>
            <a:off x="1230753" y="2980516"/>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filter</a:t>
            </a:r>
            <a:endParaRPr sz="1400">
              <a:solidFill>
                <a:schemeClr val="dk1"/>
              </a:solidFill>
              <a:latin typeface="Calibri"/>
              <a:ea typeface="Calibri"/>
              <a:cs typeface="Calibri"/>
              <a:sym typeface="Calibri"/>
            </a:endParaRPr>
          </a:p>
        </p:txBody>
      </p:sp>
      <p:sp>
        <p:nvSpPr>
          <p:cNvPr id="461" name="Google Shape;461;p65"/>
          <p:cNvSpPr/>
          <p:nvPr/>
        </p:nvSpPr>
        <p:spPr>
          <a:xfrm>
            <a:off x="1816425" y="2980516"/>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462" name="Google Shape;462;p65"/>
          <p:cNvSpPr/>
          <p:nvPr/>
        </p:nvSpPr>
        <p:spPr>
          <a:xfrm>
            <a:off x="2411182" y="2980516"/>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cxnSp>
        <p:nvCxnSpPr>
          <p:cNvPr id="463" name="Google Shape;463;p65"/>
          <p:cNvCxnSpPr/>
          <p:nvPr/>
        </p:nvCxnSpPr>
        <p:spPr>
          <a:xfrm rot="10800000">
            <a:off x="1248966" y="2541985"/>
            <a:ext cx="0" cy="229790"/>
          </a:xfrm>
          <a:prstGeom prst="straightConnector1">
            <a:avLst/>
          </a:prstGeom>
          <a:noFill/>
          <a:ln cap="flat" cmpd="sng" w="57150">
            <a:solidFill>
              <a:schemeClr val="dk1"/>
            </a:solidFill>
            <a:prstDash val="solid"/>
            <a:miter lim="800000"/>
            <a:headEnd len="sm" w="sm" type="none"/>
            <a:tailEnd len="med" w="med" type="triangle"/>
          </a:ln>
        </p:spPr>
      </p:cxnSp>
      <p:cxnSp>
        <p:nvCxnSpPr>
          <p:cNvPr id="464" name="Google Shape;464;p65"/>
          <p:cNvCxnSpPr/>
          <p:nvPr/>
        </p:nvCxnSpPr>
        <p:spPr>
          <a:xfrm rot="10800000">
            <a:off x="1520429" y="2750344"/>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465" name="Google Shape;465;p65"/>
          <p:cNvCxnSpPr/>
          <p:nvPr/>
        </p:nvCxnSpPr>
        <p:spPr>
          <a:xfrm rot="10800000">
            <a:off x="1834754" y="2559844"/>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466" name="Google Shape;466;p65"/>
          <p:cNvCxnSpPr/>
          <p:nvPr/>
        </p:nvCxnSpPr>
        <p:spPr>
          <a:xfrm rot="10800000">
            <a:off x="2113360" y="2771775"/>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467" name="Google Shape;467;p65"/>
          <p:cNvCxnSpPr/>
          <p:nvPr/>
        </p:nvCxnSpPr>
        <p:spPr>
          <a:xfrm rot="10800000">
            <a:off x="2430066" y="2559844"/>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468" name="Google Shape;468;p65"/>
          <p:cNvCxnSpPr/>
          <p:nvPr/>
        </p:nvCxnSpPr>
        <p:spPr>
          <a:xfrm rot="10800000">
            <a:off x="2727722" y="2759869"/>
            <a:ext cx="0" cy="230981"/>
          </a:xfrm>
          <a:prstGeom prst="straightConnector1">
            <a:avLst/>
          </a:prstGeom>
          <a:noFill/>
          <a:ln cap="flat" cmpd="sng" w="57150">
            <a:solidFill>
              <a:schemeClr val="dk1"/>
            </a:solidFill>
            <a:prstDash val="solid"/>
            <a:miter lim="800000"/>
            <a:headEnd len="sm" w="sm" type="none"/>
            <a:tailEnd len="med" w="med" type="triangle"/>
          </a:ln>
        </p:spPr>
      </p:cxnSp>
      <p:sp>
        <p:nvSpPr>
          <p:cNvPr id="469" name="Google Shape;469;p65"/>
          <p:cNvSpPr/>
          <p:nvPr/>
        </p:nvSpPr>
        <p:spPr>
          <a:xfrm>
            <a:off x="1172775" y="2073388"/>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70" name="Google Shape;470;p65"/>
          <p:cNvSpPr/>
          <p:nvPr/>
        </p:nvSpPr>
        <p:spPr>
          <a:xfrm>
            <a:off x="1748741" y="2064179"/>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71" name="Google Shape;471;p65"/>
          <p:cNvSpPr/>
          <p:nvPr/>
        </p:nvSpPr>
        <p:spPr>
          <a:xfrm>
            <a:off x="2353204" y="2073388"/>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72" name="Google Shape;472;p65"/>
          <p:cNvSpPr/>
          <p:nvPr/>
        </p:nvSpPr>
        <p:spPr>
          <a:xfrm>
            <a:off x="1449738" y="2253471"/>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73" name="Google Shape;473;p65"/>
          <p:cNvSpPr/>
          <p:nvPr/>
        </p:nvSpPr>
        <p:spPr>
          <a:xfrm>
            <a:off x="2041582" y="2307171"/>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74" name="Google Shape;474;p65"/>
          <p:cNvSpPr/>
          <p:nvPr/>
        </p:nvSpPr>
        <p:spPr>
          <a:xfrm>
            <a:off x="2648419" y="2270918"/>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75" name="Google Shape;475;p65"/>
          <p:cNvSpPr/>
          <p:nvPr/>
        </p:nvSpPr>
        <p:spPr>
          <a:xfrm>
            <a:off x="1300163" y="3295650"/>
            <a:ext cx="258366" cy="1251347"/>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76" name="Google Shape;476;p65"/>
          <p:cNvSpPr/>
          <p:nvPr/>
        </p:nvSpPr>
        <p:spPr>
          <a:xfrm>
            <a:off x="1781175" y="3313510"/>
            <a:ext cx="367904" cy="1035844"/>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77" name="Google Shape;477;p65"/>
          <p:cNvSpPr/>
          <p:nvPr/>
        </p:nvSpPr>
        <p:spPr>
          <a:xfrm>
            <a:off x="2099072" y="3300413"/>
            <a:ext cx="635794" cy="772716"/>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78" name="Google Shape;478;p65"/>
          <p:cNvSpPr/>
          <p:nvPr/>
        </p:nvSpPr>
        <p:spPr>
          <a:xfrm>
            <a:off x="4177903" y="1779985"/>
            <a:ext cx="728663" cy="55364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500">
                <a:solidFill>
                  <a:srgbClr val="000000"/>
                </a:solidFill>
                <a:latin typeface="Calibri"/>
                <a:ea typeface="Calibri"/>
                <a:cs typeface="Calibri"/>
                <a:sym typeface="Calibri"/>
              </a:rPr>
              <a:t>match</a:t>
            </a:r>
            <a:endParaRPr sz="1500">
              <a:solidFill>
                <a:srgbClr val="000000"/>
              </a:solidFill>
              <a:latin typeface="Calibri"/>
              <a:ea typeface="Calibri"/>
              <a:cs typeface="Calibri"/>
              <a:sym typeface="Calibri"/>
            </a:endParaRPr>
          </a:p>
        </p:txBody>
      </p:sp>
      <p:cxnSp>
        <p:nvCxnSpPr>
          <p:cNvPr id="479" name="Google Shape;479;p65"/>
          <p:cNvCxnSpPr/>
          <p:nvPr/>
        </p:nvCxnSpPr>
        <p:spPr>
          <a:xfrm flipH="1" rot="10800000">
            <a:off x="4906566" y="2038350"/>
            <a:ext cx="270272" cy="4762"/>
          </a:xfrm>
          <a:prstGeom prst="straightConnector1">
            <a:avLst/>
          </a:prstGeom>
          <a:noFill/>
          <a:ln cap="flat" cmpd="sng" w="38100">
            <a:solidFill>
              <a:schemeClr val="dk1"/>
            </a:solidFill>
            <a:prstDash val="solid"/>
            <a:miter lim="800000"/>
            <a:headEnd len="sm" w="sm" type="none"/>
            <a:tailEnd len="med" w="med" type="triangle"/>
          </a:ln>
        </p:spPr>
      </p:cxnSp>
      <p:sp>
        <p:nvSpPr>
          <p:cNvPr id="480" name="Google Shape;480;p65"/>
          <p:cNvSpPr txBox="1"/>
          <p:nvPr/>
        </p:nvSpPr>
        <p:spPr>
          <a:xfrm>
            <a:off x="5168504" y="1883569"/>
            <a:ext cx="628650" cy="34647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0.7</a:t>
            </a:r>
            <a:endParaRPr sz="1800">
              <a:solidFill>
                <a:schemeClr val="dk1"/>
              </a:solidFill>
              <a:latin typeface="Arial"/>
              <a:ea typeface="Arial"/>
              <a:cs typeface="Arial"/>
              <a:sym typeface="Arial"/>
            </a:endParaRPr>
          </a:p>
        </p:txBody>
      </p:sp>
      <p:sp>
        <p:nvSpPr>
          <p:cNvPr id="481" name="Google Shape;481;p65"/>
          <p:cNvSpPr txBox="1"/>
          <p:nvPr/>
        </p:nvSpPr>
        <p:spPr>
          <a:xfrm>
            <a:off x="280988" y="2869406"/>
            <a:ext cx="561975" cy="30003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500">
                <a:solidFill>
                  <a:schemeClr val="dk1"/>
                </a:solidFill>
                <a:latin typeface="Arial"/>
                <a:ea typeface="Arial"/>
                <a:cs typeface="Arial"/>
                <a:sym typeface="Arial"/>
              </a:rPr>
              <a:t>CNN</a:t>
            </a:r>
            <a:endParaRPr sz="1500">
              <a:solidFill>
                <a:schemeClr val="dk1"/>
              </a:solidFill>
              <a:latin typeface="Arial"/>
              <a:ea typeface="Arial"/>
              <a:cs typeface="Arial"/>
              <a:sym typeface="Arial"/>
            </a:endParaRPr>
          </a:p>
        </p:txBody>
      </p:sp>
      <p:sp>
        <p:nvSpPr>
          <p:cNvPr id="482" name="Google Shape;482;p65"/>
          <p:cNvSpPr/>
          <p:nvPr/>
        </p:nvSpPr>
        <p:spPr>
          <a:xfrm>
            <a:off x="4033742" y="4244798"/>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483" name="Google Shape;483;p65"/>
          <p:cNvSpPr/>
          <p:nvPr/>
        </p:nvSpPr>
        <p:spPr>
          <a:xfrm>
            <a:off x="4619413" y="4244798"/>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484" name="Google Shape;484;p65"/>
          <p:cNvSpPr/>
          <p:nvPr/>
        </p:nvSpPr>
        <p:spPr>
          <a:xfrm>
            <a:off x="5214171" y="4244798"/>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485" name="Google Shape;485;p65"/>
          <p:cNvSpPr/>
          <p:nvPr/>
        </p:nvSpPr>
        <p:spPr>
          <a:xfrm>
            <a:off x="4312329" y="4453595"/>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486" name="Google Shape;486;p65"/>
          <p:cNvSpPr/>
          <p:nvPr/>
        </p:nvSpPr>
        <p:spPr>
          <a:xfrm>
            <a:off x="4898001" y="4453595"/>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487" name="Google Shape;487;p65"/>
          <p:cNvSpPr/>
          <p:nvPr/>
        </p:nvSpPr>
        <p:spPr>
          <a:xfrm>
            <a:off x="5492758" y="4453595"/>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cxnSp>
        <p:nvCxnSpPr>
          <p:cNvPr id="488" name="Google Shape;488;p65"/>
          <p:cNvCxnSpPr/>
          <p:nvPr/>
        </p:nvCxnSpPr>
        <p:spPr>
          <a:xfrm rot="10800000">
            <a:off x="4331494" y="4014787"/>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489" name="Google Shape;489;p65"/>
          <p:cNvCxnSpPr/>
          <p:nvPr/>
        </p:nvCxnSpPr>
        <p:spPr>
          <a:xfrm rot="10800000">
            <a:off x="4601766" y="4223147"/>
            <a:ext cx="0" cy="230981"/>
          </a:xfrm>
          <a:prstGeom prst="straightConnector1">
            <a:avLst/>
          </a:prstGeom>
          <a:noFill/>
          <a:ln cap="flat" cmpd="sng" w="57150">
            <a:solidFill>
              <a:schemeClr val="dk1"/>
            </a:solidFill>
            <a:prstDash val="solid"/>
            <a:miter lim="800000"/>
            <a:headEnd len="sm" w="sm" type="none"/>
            <a:tailEnd len="med" w="med" type="triangle"/>
          </a:ln>
        </p:spPr>
      </p:cxnSp>
      <p:cxnSp>
        <p:nvCxnSpPr>
          <p:cNvPr id="490" name="Google Shape;490;p65"/>
          <p:cNvCxnSpPr/>
          <p:nvPr/>
        </p:nvCxnSpPr>
        <p:spPr>
          <a:xfrm rot="10800000">
            <a:off x="4917281" y="4032647"/>
            <a:ext cx="0" cy="229790"/>
          </a:xfrm>
          <a:prstGeom prst="straightConnector1">
            <a:avLst/>
          </a:prstGeom>
          <a:noFill/>
          <a:ln cap="flat" cmpd="sng" w="57150">
            <a:solidFill>
              <a:schemeClr val="dk1"/>
            </a:solidFill>
            <a:prstDash val="solid"/>
            <a:miter lim="800000"/>
            <a:headEnd len="sm" w="sm" type="none"/>
            <a:tailEnd len="med" w="med" type="triangle"/>
          </a:ln>
        </p:spPr>
      </p:cxnSp>
      <p:cxnSp>
        <p:nvCxnSpPr>
          <p:cNvPr id="491" name="Google Shape;491;p65"/>
          <p:cNvCxnSpPr/>
          <p:nvPr/>
        </p:nvCxnSpPr>
        <p:spPr>
          <a:xfrm rot="10800000">
            <a:off x="5195888" y="4244578"/>
            <a:ext cx="0" cy="230981"/>
          </a:xfrm>
          <a:prstGeom prst="straightConnector1">
            <a:avLst/>
          </a:prstGeom>
          <a:noFill/>
          <a:ln cap="flat" cmpd="sng" w="57150">
            <a:solidFill>
              <a:schemeClr val="dk1"/>
            </a:solidFill>
            <a:prstDash val="solid"/>
            <a:miter lim="800000"/>
            <a:headEnd len="sm" w="sm" type="none"/>
            <a:tailEnd len="med" w="med" type="triangle"/>
          </a:ln>
        </p:spPr>
      </p:cxnSp>
      <p:cxnSp>
        <p:nvCxnSpPr>
          <p:cNvPr id="492" name="Google Shape;492;p65"/>
          <p:cNvCxnSpPr/>
          <p:nvPr/>
        </p:nvCxnSpPr>
        <p:spPr>
          <a:xfrm rot="10800000">
            <a:off x="5511404" y="4032647"/>
            <a:ext cx="0" cy="229790"/>
          </a:xfrm>
          <a:prstGeom prst="straightConnector1">
            <a:avLst/>
          </a:prstGeom>
          <a:noFill/>
          <a:ln cap="flat" cmpd="sng" w="57150">
            <a:solidFill>
              <a:schemeClr val="dk1"/>
            </a:solidFill>
            <a:prstDash val="solid"/>
            <a:miter lim="800000"/>
            <a:headEnd len="sm" w="sm" type="none"/>
            <a:tailEnd len="med" w="med" type="triangle"/>
          </a:ln>
        </p:spPr>
      </p:cxnSp>
      <p:cxnSp>
        <p:nvCxnSpPr>
          <p:cNvPr id="493" name="Google Shape;493;p65"/>
          <p:cNvCxnSpPr/>
          <p:nvPr/>
        </p:nvCxnSpPr>
        <p:spPr>
          <a:xfrm rot="10800000">
            <a:off x="5809060" y="4232672"/>
            <a:ext cx="0" cy="230981"/>
          </a:xfrm>
          <a:prstGeom prst="straightConnector1">
            <a:avLst/>
          </a:prstGeom>
          <a:noFill/>
          <a:ln cap="flat" cmpd="sng" w="57150">
            <a:solidFill>
              <a:schemeClr val="dk1"/>
            </a:solidFill>
            <a:prstDash val="solid"/>
            <a:miter lim="800000"/>
            <a:headEnd len="sm" w="sm" type="none"/>
            <a:tailEnd len="med" w="med" type="triangle"/>
          </a:ln>
        </p:spPr>
      </p:cxnSp>
      <p:sp>
        <p:nvSpPr>
          <p:cNvPr id="494" name="Google Shape;494;p65"/>
          <p:cNvSpPr/>
          <p:nvPr/>
        </p:nvSpPr>
        <p:spPr>
          <a:xfrm>
            <a:off x="4254351" y="3546466"/>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95" name="Google Shape;495;p65"/>
          <p:cNvSpPr/>
          <p:nvPr/>
        </p:nvSpPr>
        <p:spPr>
          <a:xfrm>
            <a:off x="4830317" y="3537257"/>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96" name="Google Shape;496;p65"/>
          <p:cNvSpPr/>
          <p:nvPr/>
        </p:nvSpPr>
        <p:spPr>
          <a:xfrm>
            <a:off x="5434779" y="3546466"/>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97" name="Google Shape;497;p65"/>
          <p:cNvSpPr/>
          <p:nvPr/>
        </p:nvSpPr>
        <p:spPr>
          <a:xfrm>
            <a:off x="4531314" y="3726550"/>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98" name="Google Shape;498;p65"/>
          <p:cNvSpPr/>
          <p:nvPr/>
        </p:nvSpPr>
        <p:spPr>
          <a:xfrm>
            <a:off x="5123158" y="3780250"/>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499" name="Google Shape;499;p65"/>
          <p:cNvSpPr/>
          <p:nvPr/>
        </p:nvSpPr>
        <p:spPr>
          <a:xfrm>
            <a:off x="5729995" y="3743997"/>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cxnSp>
        <p:nvCxnSpPr>
          <p:cNvPr id="500" name="Google Shape;500;p65"/>
          <p:cNvCxnSpPr/>
          <p:nvPr/>
        </p:nvCxnSpPr>
        <p:spPr>
          <a:xfrm rot="10800000">
            <a:off x="4342210" y="2328862"/>
            <a:ext cx="0" cy="1208485"/>
          </a:xfrm>
          <a:prstGeom prst="straightConnector1">
            <a:avLst/>
          </a:prstGeom>
          <a:noFill/>
          <a:ln cap="flat" cmpd="sng" w="38100">
            <a:solidFill>
              <a:schemeClr val="dk1"/>
            </a:solidFill>
            <a:prstDash val="solid"/>
            <a:miter lim="800000"/>
            <a:headEnd len="sm" w="sm" type="none"/>
            <a:tailEnd len="med" w="med" type="triangle"/>
          </a:ln>
        </p:spPr>
      </p:cxnSp>
      <p:grpSp>
        <p:nvGrpSpPr>
          <p:cNvPr id="501" name="Google Shape;501;p65"/>
          <p:cNvGrpSpPr/>
          <p:nvPr/>
        </p:nvGrpSpPr>
        <p:grpSpPr>
          <a:xfrm>
            <a:off x="3390900" y="1701404"/>
            <a:ext cx="345281" cy="675084"/>
            <a:chOff x="4123648" y="5748055"/>
            <a:chExt cx="461666" cy="900000"/>
          </a:xfrm>
        </p:grpSpPr>
        <p:sp>
          <p:nvSpPr>
            <p:cNvPr id="502" name="Google Shape;502;p65"/>
            <p:cNvSpPr/>
            <p:nvPr/>
          </p:nvSpPr>
          <p:spPr>
            <a:xfrm>
              <a:off x="4123648" y="5748055"/>
              <a:ext cx="461666" cy="900000"/>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03" name="Google Shape;503;p65"/>
            <p:cNvSpPr txBox="1"/>
            <p:nvPr/>
          </p:nvSpPr>
          <p:spPr>
            <a:xfrm>
              <a:off x="4196384" y="6013389"/>
              <a:ext cx="223335"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1500">
                  <a:solidFill>
                    <a:schemeClr val="dk1"/>
                  </a:solidFill>
                  <a:latin typeface="Arial"/>
                  <a:ea typeface="Arial"/>
                  <a:cs typeface="Arial"/>
                  <a:sym typeface="Arial"/>
                </a:rPr>
                <a:t>z</a:t>
              </a:r>
              <a:r>
                <a:rPr baseline="30000" lang="en" sz="1500">
                  <a:solidFill>
                    <a:schemeClr val="dk1"/>
                  </a:solidFill>
                  <a:latin typeface="Arial"/>
                  <a:ea typeface="Arial"/>
                  <a:cs typeface="Arial"/>
                  <a:sym typeface="Arial"/>
                </a:rPr>
                <a:t>0</a:t>
              </a:r>
              <a:endParaRPr sz="1500">
                <a:solidFill>
                  <a:schemeClr val="dk1"/>
                </a:solidFill>
                <a:latin typeface="Arial"/>
                <a:ea typeface="Arial"/>
                <a:cs typeface="Arial"/>
                <a:sym typeface="Arial"/>
              </a:endParaRPr>
            </a:p>
          </p:txBody>
        </p:sp>
      </p:grpSp>
      <p:cxnSp>
        <p:nvCxnSpPr>
          <p:cNvPr id="504" name="Google Shape;504;p65"/>
          <p:cNvCxnSpPr>
            <a:endCxn id="478" idx="1"/>
          </p:cNvCxnSpPr>
          <p:nvPr/>
        </p:nvCxnSpPr>
        <p:spPr>
          <a:xfrm>
            <a:off x="3775303" y="2056805"/>
            <a:ext cx="402600" cy="0"/>
          </a:xfrm>
          <a:prstGeom prst="straightConnector1">
            <a:avLst/>
          </a:prstGeom>
          <a:noFill/>
          <a:ln cap="flat" cmpd="sng" w="38100">
            <a:solidFill>
              <a:schemeClr val="dk1"/>
            </a:solidFill>
            <a:prstDash val="solid"/>
            <a:miter lim="800000"/>
            <a:headEnd len="sm" w="sm" type="none"/>
            <a:tailEnd len="med" w="med" type="triangle"/>
          </a:ln>
        </p:spPr>
      </p:cxnSp>
      <p:sp>
        <p:nvSpPr>
          <p:cNvPr id="505" name="Google Shape;505;p65"/>
          <p:cNvSpPr txBox="1"/>
          <p:nvPr/>
        </p:nvSpPr>
        <p:spPr>
          <a:xfrm>
            <a:off x="1215628" y="1346597"/>
            <a:ext cx="1473994" cy="62388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A vector for each region</a:t>
            </a:r>
            <a:endParaRPr sz="1800">
              <a:solidFill>
                <a:schemeClr val="dk1"/>
              </a:solidFill>
              <a:latin typeface="Arial"/>
              <a:ea typeface="Arial"/>
              <a:cs typeface="Arial"/>
              <a:sym typeface="Arial"/>
            </a:endParaRPr>
          </a:p>
        </p:txBody>
      </p:sp>
      <p:sp>
        <p:nvSpPr>
          <p:cNvPr id="506" name="Google Shape;506;p65"/>
          <p:cNvSpPr txBox="1"/>
          <p:nvPr/>
        </p:nvSpPr>
        <p:spPr>
          <a:xfrm>
            <a:off x="2971800" y="1257300"/>
            <a:ext cx="3127772" cy="2774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z</a:t>
            </a:r>
            <a:r>
              <a:rPr baseline="30000" lang="en" sz="1400">
                <a:solidFill>
                  <a:schemeClr val="dk1"/>
                </a:solidFill>
                <a:latin typeface="Arial"/>
                <a:ea typeface="Arial"/>
                <a:cs typeface="Arial"/>
                <a:sym typeface="Arial"/>
              </a:rPr>
              <a:t>0</a:t>
            </a:r>
            <a:r>
              <a:rPr lang="en" sz="1400">
                <a:solidFill>
                  <a:schemeClr val="dk1"/>
                </a:solidFill>
                <a:latin typeface="Arial"/>
                <a:ea typeface="Arial"/>
                <a:cs typeface="Arial"/>
                <a:sym typeface="Arial"/>
              </a:rPr>
              <a:t> is initial parameter, it is also learned </a:t>
            </a:r>
            <a:endParaRPr sz="1100"/>
          </a:p>
        </p:txBody>
      </p:sp>
      <p:sp>
        <p:nvSpPr>
          <p:cNvPr id="507" name="Google Shape;507;p65"/>
          <p:cNvSpPr/>
          <p:nvPr/>
        </p:nvSpPr>
        <p:spPr>
          <a:xfrm>
            <a:off x="666510" y="218271"/>
            <a:ext cx="4904100" cy="4617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2200">
                <a:solidFill>
                  <a:srgbClr val="2E4864"/>
                </a:solidFill>
                <a:latin typeface="Microsoft YaHei"/>
                <a:ea typeface="Microsoft YaHei"/>
                <a:cs typeface="Microsoft YaHei"/>
                <a:sym typeface="Microsoft YaHei"/>
              </a:rPr>
              <a:t>Image caption generation using attention</a:t>
            </a:r>
            <a:endParaRPr sz="2200">
              <a:solidFill>
                <a:srgbClr val="2E4864"/>
              </a:solidFill>
              <a:latin typeface="Microsoft YaHei"/>
              <a:ea typeface="Microsoft YaHei"/>
              <a:cs typeface="Microsoft YaHei"/>
              <a:sym typeface="Microsoft Ya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p:nvPr/>
        </p:nvSpPr>
        <p:spPr>
          <a:xfrm>
            <a:off x="738860" y="820294"/>
            <a:ext cx="7616833"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1. Fully connected network, feedforward network</a:t>
            </a:r>
            <a:endParaRPr sz="1800">
              <a:solidFill>
                <a:srgbClr val="2E4864"/>
              </a:solidFill>
              <a:latin typeface="Microsoft YaHei"/>
              <a:ea typeface="Microsoft YaHei"/>
              <a:cs typeface="Microsoft YaHei"/>
              <a:sym typeface="Microsoft YaHei"/>
            </a:endParaRPr>
          </a:p>
        </p:txBody>
      </p:sp>
      <p:pic>
        <p:nvPicPr>
          <p:cNvPr id="162" name="Google Shape;162;p30"/>
          <p:cNvPicPr preferRelativeResize="0"/>
          <p:nvPr/>
        </p:nvPicPr>
        <p:blipFill rotWithShape="1">
          <a:blip r:embed="rId3">
            <a:alphaModFix/>
          </a:blip>
          <a:srcRect b="0" l="0" r="0" t="0"/>
          <a:stretch/>
        </p:blipFill>
        <p:spPr>
          <a:xfrm>
            <a:off x="856609" y="1761053"/>
            <a:ext cx="5276850" cy="2857500"/>
          </a:xfrm>
          <a:prstGeom prst="rect">
            <a:avLst/>
          </a:prstGeom>
          <a:noFill/>
          <a:ln>
            <a:noFill/>
          </a:ln>
        </p:spPr>
      </p:pic>
      <p:sp>
        <p:nvSpPr>
          <p:cNvPr id="163" name="Google Shape;163;p30"/>
          <p:cNvSpPr txBox="1"/>
          <p:nvPr/>
        </p:nvSpPr>
        <p:spPr>
          <a:xfrm>
            <a:off x="6753823" y="1775486"/>
            <a:ext cx="2348427"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To learn the weights on</a:t>
            </a:r>
            <a:endParaRPr sz="1100"/>
          </a:p>
          <a:p>
            <a:pPr indent="0" lvl="0" marL="0" marR="0" rtl="0" algn="l">
              <a:spcBef>
                <a:spcPts val="0"/>
              </a:spcBef>
              <a:spcAft>
                <a:spcPts val="0"/>
              </a:spcAft>
              <a:buNone/>
            </a:pPr>
            <a:r>
              <a:rPr lang="en" sz="1800">
                <a:solidFill>
                  <a:schemeClr val="dk1"/>
                </a:solidFill>
                <a:latin typeface="Calibri"/>
                <a:ea typeface="Calibri"/>
                <a:cs typeface="Calibri"/>
                <a:sym typeface="Calibri"/>
              </a:rPr>
              <a:t>the edges</a:t>
            </a:r>
            <a:endParaRPr sz="1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66"/>
          <p:cNvPicPr preferRelativeResize="0"/>
          <p:nvPr/>
        </p:nvPicPr>
        <p:blipFill rotWithShape="1">
          <a:blip r:embed="rId3">
            <a:alphaModFix/>
          </a:blip>
          <a:srcRect b="0" l="0" r="0" t="0"/>
          <a:stretch/>
        </p:blipFill>
        <p:spPr>
          <a:xfrm>
            <a:off x="666503" y="3650623"/>
            <a:ext cx="1744678" cy="1124702"/>
          </a:xfrm>
          <a:prstGeom prst="rect">
            <a:avLst/>
          </a:prstGeom>
          <a:noFill/>
          <a:ln>
            <a:noFill/>
          </a:ln>
          <a:effectLst>
            <a:outerShdw blurRad="292100" rotWithShape="0" algn="tl" dir="2700000" dist="139700">
              <a:srgbClr val="333333">
                <a:alpha val="64705"/>
              </a:srgbClr>
            </a:outerShdw>
          </a:effectLst>
        </p:spPr>
      </p:pic>
      <p:cxnSp>
        <p:nvCxnSpPr>
          <p:cNvPr id="514" name="Google Shape;514;p66"/>
          <p:cNvCxnSpPr/>
          <p:nvPr/>
        </p:nvCxnSpPr>
        <p:spPr>
          <a:xfrm flipH="1" rot="10800000">
            <a:off x="889397" y="3764756"/>
            <a:ext cx="1306115" cy="853679"/>
          </a:xfrm>
          <a:prstGeom prst="straightConnector1">
            <a:avLst/>
          </a:prstGeom>
          <a:noFill/>
          <a:ln cap="flat" cmpd="sng" w="57150">
            <a:solidFill>
              <a:srgbClr val="0000FF"/>
            </a:solidFill>
            <a:prstDash val="dot"/>
            <a:miter lim="800000"/>
            <a:headEnd len="sm" w="sm" type="none"/>
            <a:tailEnd len="sm" w="sm" type="none"/>
          </a:ln>
        </p:spPr>
      </p:cxnSp>
      <p:cxnSp>
        <p:nvCxnSpPr>
          <p:cNvPr id="515" name="Google Shape;515;p66"/>
          <p:cNvCxnSpPr/>
          <p:nvPr/>
        </p:nvCxnSpPr>
        <p:spPr>
          <a:xfrm>
            <a:off x="960835" y="4040981"/>
            <a:ext cx="904875" cy="558403"/>
          </a:xfrm>
          <a:prstGeom prst="straightConnector1">
            <a:avLst/>
          </a:prstGeom>
          <a:noFill/>
          <a:ln cap="flat" cmpd="sng" w="57150">
            <a:solidFill>
              <a:srgbClr val="0000FF"/>
            </a:solidFill>
            <a:prstDash val="dot"/>
            <a:miter lim="800000"/>
            <a:headEnd len="sm" w="sm" type="none"/>
            <a:tailEnd len="sm" w="sm" type="none"/>
          </a:ln>
        </p:spPr>
      </p:cxnSp>
      <p:cxnSp>
        <p:nvCxnSpPr>
          <p:cNvPr id="516" name="Google Shape;516;p66"/>
          <p:cNvCxnSpPr/>
          <p:nvPr/>
        </p:nvCxnSpPr>
        <p:spPr>
          <a:xfrm>
            <a:off x="1348979" y="3805238"/>
            <a:ext cx="957262" cy="569119"/>
          </a:xfrm>
          <a:prstGeom prst="straightConnector1">
            <a:avLst/>
          </a:prstGeom>
          <a:noFill/>
          <a:ln cap="flat" cmpd="sng" w="57150">
            <a:solidFill>
              <a:srgbClr val="0000FF"/>
            </a:solidFill>
            <a:prstDash val="dot"/>
            <a:miter lim="800000"/>
            <a:headEnd len="sm" w="sm" type="none"/>
            <a:tailEnd len="sm" w="sm" type="none"/>
          </a:ln>
        </p:spPr>
      </p:cxnSp>
      <p:sp>
        <p:nvSpPr>
          <p:cNvPr id="517" name="Google Shape;517;p66"/>
          <p:cNvSpPr/>
          <p:nvPr/>
        </p:nvSpPr>
        <p:spPr>
          <a:xfrm>
            <a:off x="1700213" y="3099197"/>
            <a:ext cx="735806" cy="769144"/>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18" name="Google Shape;518;p66"/>
          <p:cNvSpPr/>
          <p:nvPr/>
        </p:nvSpPr>
        <p:spPr>
          <a:xfrm>
            <a:off x="1391841" y="3081338"/>
            <a:ext cx="446484" cy="959644"/>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19" name="Google Shape;519;p66"/>
          <p:cNvSpPr/>
          <p:nvPr/>
        </p:nvSpPr>
        <p:spPr>
          <a:xfrm>
            <a:off x="935831" y="3105150"/>
            <a:ext cx="305991" cy="1191816"/>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20" name="Google Shape;520;p66"/>
          <p:cNvSpPr/>
          <p:nvPr/>
        </p:nvSpPr>
        <p:spPr>
          <a:xfrm>
            <a:off x="952166" y="2771720"/>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21" name="Google Shape;521;p66"/>
          <p:cNvSpPr/>
          <p:nvPr/>
        </p:nvSpPr>
        <p:spPr>
          <a:xfrm>
            <a:off x="1537838" y="2771720"/>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22" name="Google Shape;522;p66"/>
          <p:cNvSpPr/>
          <p:nvPr/>
        </p:nvSpPr>
        <p:spPr>
          <a:xfrm>
            <a:off x="2132594" y="2771720"/>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23" name="Google Shape;523;p66"/>
          <p:cNvSpPr/>
          <p:nvPr/>
        </p:nvSpPr>
        <p:spPr>
          <a:xfrm>
            <a:off x="1230753" y="2980516"/>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24" name="Google Shape;524;p66"/>
          <p:cNvSpPr/>
          <p:nvPr/>
        </p:nvSpPr>
        <p:spPr>
          <a:xfrm>
            <a:off x="1816425" y="2980516"/>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25" name="Google Shape;525;p66"/>
          <p:cNvSpPr/>
          <p:nvPr/>
        </p:nvSpPr>
        <p:spPr>
          <a:xfrm>
            <a:off x="2411182" y="2980516"/>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cxnSp>
        <p:nvCxnSpPr>
          <p:cNvPr id="526" name="Google Shape;526;p66"/>
          <p:cNvCxnSpPr/>
          <p:nvPr/>
        </p:nvCxnSpPr>
        <p:spPr>
          <a:xfrm rot="10800000">
            <a:off x="1248966" y="2541985"/>
            <a:ext cx="0" cy="229790"/>
          </a:xfrm>
          <a:prstGeom prst="straightConnector1">
            <a:avLst/>
          </a:prstGeom>
          <a:noFill/>
          <a:ln cap="flat" cmpd="sng" w="57150">
            <a:solidFill>
              <a:schemeClr val="dk1"/>
            </a:solidFill>
            <a:prstDash val="solid"/>
            <a:miter lim="800000"/>
            <a:headEnd len="sm" w="sm" type="none"/>
            <a:tailEnd len="med" w="med" type="triangle"/>
          </a:ln>
        </p:spPr>
      </p:cxnSp>
      <p:cxnSp>
        <p:nvCxnSpPr>
          <p:cNvPr id="527" name="Google Shape;527;p66"/>
          <p:cNvCxnSpPr/>
          <p:nvPr/>
        </p:nvCxnSpPr>
        <p:spPr>
          <a:xfrm rot="10800000">
            <a:off x="1520429" y="2750344"/>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528" name="Google Shape;528;p66"/>
          <p:cNvCxnSpPr/>
          <p:nvPr/>
        </p:nvCxnSpPr>
        <p:spPr>
          <a:xfrm rot="10800000">
            <a:off x="1834754" y="2559844"/>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529" name="Google Shape;529;p66"/>
          <p:cNvCxnSpPr/>
          <p:nvPr/>
        </p:nvCxnSpPr>
        <p:spPr>
          <a:xfrm rot="10800000">
            <a:off x="2113360" y="2771775"/>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530" name="Google Shape;530;p66"/>
          <p:cNvCxnSpPr/>
          <p:nvPr/>
        </p:nvCxnSpPr>
        <p:spPr>
          <a:xfrm rot="10800000">
            <a:off x="2430066" y="2559844"/>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531" name="Google Shape;531;p66"/>
          <p:cNvCxnSpPr/>
          <p:nvPr/>
        </p:nvCxnSpPr>
        <p:spPr>
          <a:xfrm rot="10800000">
            <a:off x="2727722" y="2759869"/>
            <a:ext cx="0" cy="230981"/>
          </a:xfrm>
          <a:prstGeom prst="straightConnector1">
            <a:avLst/>
          </a:prstGeom>
          <a:noFill/>
          <a:ln cap="flat" cmpd="sng" w="57150">
            <a:solidFill>
              <a:schemeClr val="dk1"/>
            </a:solidFill>
            <a:prstDash val="solid"/>
            <a:miter lim="800000"/>
            <a:headEnd len="sm" w="sm" type="none"/>
            <a:tailEnd len="med" w="med" type="triangle"/>
          </a:ln>
        </p:spPr>
      </p:cxnSp>
      <p:sp>
        <p:nvSpPr>
          <p:cNvPr id="532" name="Google Shape;532;p66"/>
          <p:cNvSpPr/>
          <p:nvPr/>
        </p:nvSpPr>
        <p:spPr>
          <a:xfrm>
            <a:off x="1172775" y="2073388"/>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33" name="Google Shape;533;p66"/>
          <p:cNvSpPr/>
          <p:nvPr/>
        </p:nvSpPr>
        <p:spPr>
          <a:xfrm>
            <a:off x="1748741" y="2064179"/>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34" name="Google Shape;534;p66"/>
          <p:cNvSpPr/>
          <p:nvPr/>
        </p:nvSpPr>
        <p:spPr>
          <a:xfrm>
            <a:off x="2353204" y="2073388"/>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35" name="Google Shape;535;p66"/>
          <p:cNvSpPr/>
          <p:nvPr/>
        </p:nvSpPr>
        <p:spPr>
          <a:xfrm>
            <a:off x="1449738" y="2253471"/>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36" name="Google Shape;536;p66"/>
          <p:cNvSpPr/>
          <p:nvPr/>
        </p:nvSpPr>
        <p:spPr>
          <a:xfrm>
            <a:off x="2041582" y="2307171"/>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37" name="Google Shape;537;p66"/>
          <p:cNvSpPr/>
          <p:nvPr/>
        </p:nvSpPr>
        <p:spPr>
          <a:xfrm>
            <a:off x="2648419" y="2270918"/>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38" name="Google Shape;538;p66"/>
          <p:cNvSpPr/>
          <p:nvPr/>
        </p:nvSpPr>
        <p:spPr>
          <a:xfrm>
            <a:off x="1300163" y="3295650"/>
            <a:ext cx="258366" cy="1251347"/>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39" name="Google Shape;539;p66"/>
          <p:cNvSpPr/>
          <p:nvPr/>
        </p:nvSpPr>
        <p:spPr>
          <a:xfrm>
            <a:off x="1781175" y="3313510"/>
            <a:ext cx="367904" cy="1035844"/>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40" name="Google Shape;540;p66"/>
          <p:cNvSpPr/>
          <p:nvPr/>
        </p:nvSpPr>
        <p:spPr>
          <a:xfrm>
            <a:off x="2099072" y="3300413"/>
            <a:ext cx="635794" cy="772716"/>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41" name="Google Shape;541;p66"/>
          <p:cNvSpPr txBox="1"/>
          <p:nvPr/>
        </p:nvSpPr>
        <p:spPr>
          <a:xfrm>
            <a:off x="280988" y="2869406"/>
            <a:ext cx="561975" cy="30003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500">
                <a:solidFill>
                  <a:schemeClr val="dk1"/>
                </a:solidFill>
                <a:latin typeface="Arial"/>
                <a:ea typeface="Arial"/>
                <a:cs typeface="Arial"/>
                <a:sym typeface="Arial"/>
              </a:rPr>
              <a:t>CNN</a:t>
            </a:r>
            <a:endParaRPr sz="1500">
              <a:solidFill>
                <a:schemeClr val="dk1"/>
              </a:solidFill>
              <a:latin typeface="Arial"/>
              <a:ea typeface="Arial"/>
              <a:cs typeface="Arial"/>
              <a:sym typeface="Arial"/>
            </a:endParaRPr>
          </a:p>
        </p:txBody>
      </p:sp>
      <p:sp>
        <p:nvSpPr>
          <p:cNvPr id="542" name="Google Shape;542;p66"/>
          <p:cNvSpPr/>
          <p:nvPr/>
        </p:nvSpPr>
        <p:spPr>
          <a:xfrm>
            <a:off x="4033742" y="4244798"/>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43" name="Google Shape;543;p66"/>
          <p:cNvSpPr/>
          <p:nvPr/>
        </p:nvSpPr>
        <p:spPr>
          <a:xfrm>
            <a:off x="4619413" y="4244798"/>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44" name="Google Shape;544;p66"/>
          <p:cNvSpPr/>
          <p:nvPr/>
        </p:nvSpPr>
        <p:spPr>
          <a:xfrm>
            <a:off x="5214171" y="4244798"/>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45" name="Google Shape;545;p66"/>
          <p:cNvSpPr/>
          <p:nvPr/>
        </p:nvSpPr>
        <p:spPr>
          <a:xfrm>
            <a:off x="4312329" y="4453595"/>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46" name="Google Shape;546;p66"/>
          <p:cNvSpPr/>
          <p:nvPr/>
        </p:nvSpPr>
        <p:spPr>
          <a:xfrm>
            <a:off x="4898001" y="4453595"/>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47" name="Google Shape;547;p66"/>
          <p:cNvSpPr/>
          <p:nvPr/>
        </p:nvSpPr>
        <p:spPr>
          <a:xfrm>
            <a:off x="5492758" y="4453595"/>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cxnSp>
        <p:nvCxnSpPr>
          <p:cNvPr id="548" name="Google Shape;548;p66"/>
          <p:cNvCxnSpPr/>
          <p:nvPr/>
        </p:nvCxnSpPr>
        <p:spPr>
          <a:xfrm rot="10800000">
            <a:off x="4331494" y="4014787"/>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549" name="Google Shape;549;p66"/>
          <p:cNvCxnSpPr/>
          <p:nvPr/>
        </p:nvCxnSpPr>
        <p:spPr>
          <a:xfrm rot="10800000">
            <a:off x="4601766" y="4223147"/>
            <a:ext cx="0" cy="230981"/>
          </a:xfrm>
          <a:prstGeom prst="straightConnector1">
            <a:avLst/>
          </a:prstGeom>
          <a:noFill/>
          <a:ln cap="flat" cmpd="sng" w="57150">
            <a:solidFill>
              <a:schemeClr val="dk1"/>
            </a:solidFill>
            <a:prstDash val="solid"/>
            <a:miter lim="800000"/>
            <a:headEnd len="sm" w="sm" type="none"/>
            <a:tailEnd len="med" w="med" type="triangle"/>
          </a:ln>
        </p:spPr>
      </p:cxnSp>
      <p:cxnSp>
        <p:nvCxnSpPr>
          <p:cNvPr id="550" name="Google Shape;550;p66"/>
          <p:cNvCxnSpPr/>
          <p:nvPr/>
        </p:nvCxnSpPr>
        <p:spPr>
          <a:xfrm rot="10800000">
            <a:off x="4917281" y="4032647"/>
            <a:ext cx="0" cy="229790"/>
          </a:xfrm>
          <a:prstGeom prst="straightConnector1">
            <a:avLst/>
          </a:prstGeom>
          <a:noFill/>
          <a:ln cap="flat" cmpd="sng" w="57150">
            <a:solidFill>
              <a:schemeClr val="dk1"/>
            </a:solidFill>
            <a:prstDash val="solid"/>
            <a:miter lim="800000"/>
            <a:headEnd len="sm" w="sm" type="none"/>
            <a:tailEnd len="med" w="med" type="triangle"/>
          </a:ln>
        </p:spPr>
      </p:cxnSp>
      <p:cxnSp>
        <p:nvCxnSpPr>
          <p:cNvPr id="551" name="Google Shape;551;p66"/>
          <p:cNvCxnSpPr/>
          <p:nvPr/>
        </p:nvCxnSpPr>
        <p:spPr>
          <a:xfrm rot="10800000">
            <a:off x="5195888" y="4244578"/>
            <a:ext cx="0" cy="230981"/>
          </a:xfrm>
          <a:prstGeom prst="straightConnector1">
            <a:avLst/>
          </a:prstGeom>
          <a:noFill/>
          <a:ln cap="flat" cmpd="sng" w="57150">
            <a:solidFill>
              <a:schemeClr val="dk1"/>
            </a:solidFill>
            <a:prstDash val="solid"/>
            <a:miter lim="800000"/>
            <a:headEnd len="sm" w="sm" type="none"/>
            <a:tailEnd len="med" w="med" type="triangle"/>
          </a:ln>
        </p:spPr>
      </p:cxnSp>
      <p:cxnSp>
        <p:nvCxnSpPr>
          <p:cNvPr id="552" name="Google Shape;552;p66"/>
          <p:cNvCxnSpPr/>
          <p:nvPr/>
        </p:nvCxnSpPr>
        <p:spPr>
          <a:xfrm rot="10800000">
            <a:off x="5511404" y="4032647"/>
            <a:ext cx="0" cy="229790"/>
          </a:xfrm>
          <a:prstGeom prst="straightConnector1">
            <a:avLst/>
          </a:prstGeom>
          <a:noFill/>
          <a:ln cap="flat" cmpd="sng" w="57150">
            <a:solidFill>
              <a:schemeClr val="dk1"/>
            </a:solidFill>
            <a:prstDash val="solid"/>
            <a:miter lim="800000"/>
            <a:headEnd len="sm" w="sm" type="none"/>
            <a:tailEnd len="med" w="med" type="triangle"/>
          </a:ln>
        </p:spPr>
      </p:cxnSp>
      <p:cxnSp>
        <p:nvCxnSpPr>
          <p:cNvPr id="553" name="Google Shape;553;p66"/>
          <p:cNvCxnSpPr/>
          <p:nvPr/>
        </p:nvCxnSpPr>
        <p:spPr>
          <a:xfrm rot="10800000">
            <a:off x="5809060" y="4232672"/>
            <a:ext cx="0" cy="230981"/>
          </a:xfrm>
          <a:prstGeom prst="straightConnector1">
            <a:avLst/>
          </a:prstGeom>
          <a:noFill/>
          <a:ln cap="flat" cmpd="sng" w="57150">
            <a:solidFill>
              <a:schemeClr val="dk1"/>
            </a:solidFill>
            <a:prstDash val="solid"/>
            <a:miter lim="800000"/>
            <a:headEnd len="sm" w="sm" type="none"/>
            <a:tailEnd len="med" w="med" type="triangle"/>
          </a:ln>
        </p:spPr>
      </p:cxnSp>
      <p:sp>
        <p:nvSpPr>
          <p:cNvPr id="554" name="Google Shape;554;p66"/>
          <p:cNvSpPr/>
          <p:nvPr/>
        </p:nvSpPr>
        <p:spPr>
          <a:xfrm>
            <a:off x="4254351" y="3546466"/>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55" name="Google Shape;555;p66"/>
          <p:cNvSpPr/>
          <p:nvPr/>
        </p:nvSpPr>
        <p:spPr>
          <a:xfrm>
            <a:off x="4830317" y="3537257"/>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56" name="Google Shape;556;p66"/>
          <p:cNvSpPr/>
          <p:nvPr/>
        </p:nvSpPr>
        <p:spPr>
          <a:xfrm>
            <a:off x="5434779" y="3546466"/>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57" name="Google Shape;557;p66"/>
          <p:cNvSpPr/>
          <p:nvPr/>
        </p:nvSpPr>
        <p:spPr>
          <a:xfrm>
            <a:off x="4531314" y="3726550"/>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58" name="Google Shape;558;p66"/>
          <p:cNvSpPr/>
          <p:nvPr/>
        </p:nvSpPr>
        <p:spPr>
          <a:xfrm>
            <a:off x="5123158" y="3780250"/>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59" name="Google Shape;559;p66"/>
          <p:cNvSpPr/>
          <p:nvPr/>
        </p:nvSpPr>
        <p:spPr>
          <a:xfrm>
            <a:off x="5729995" y="3743997"/>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60" name="Google Shape;560;p66"/>
          <p:cNvSpPr txBox="1"/>
          <p:nvPr/>
        </p:nvSpPr>
        <p:spPr>
          <a:xfrm>
            <a:off x="1215628" y="1346597"/>
            <a:ext cx="1473994" cy="62388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A vector for each region</a:t>
            </a:r>
            <a:endParaRPr sz="1800">
              <a:solidFill>
                <a:schemeClr val="dk1"/>
              </a:solidFill>
              <a:latin typeface="Arial"/>
              <a:ea typeface="Arial"/>
              <a:cs typeface="Arial"/>
              <a:sym typeface="Arial"/>
            </a:endParaRPr>
          </a:p>
        </p:txBody>
      </p:sp>
      <p:sp>
        <p:nvSpPr>
          <p:cNvPr id="561" name="Google Shape;561;p66"/>
          <p:cNvSpPr txBox="1"/>
          <p:nvPr/>
        </p:nvSpPr>
        <p:spPr>
          <a:xfrm>
            <a:off x="4145756" y="3282553"/>
            <a:ext cx="476250" cy="277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0.7</a:t>
            </a:r>
            <a:endParaRPr sz="1400">
              <a:solidFill>
                <a:schemeClr val="dk1"/>
              </a:solidFill>
              <a:latin typeface="Arial"/>
              <a:ea typeface="Arial"/>
              <a:cs typeface="Arial"/>
              <a:sym typeface="Arial"/>
            </a:endParaRPr>
          </a:p>
        </p:txBody>
      </p:sp>
      <p:sp>
        <p:nvSpPr>
          <p:cNvPr id="562" name="Google Shape;562;p66"/>
          <p:cNvSpPr txBox="1"/>
          <p:nvPr/>
        </p:nvSpPr>
        <p:spPr>
          <a:xfrm>
            <a:off x="4743450" y="3271838"/>
            <a:ext cx="519112" cy="27622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0.1</a:t>
            </a:r>
            <a:endParaRPr sz="1400">
              <a:solidFill>
                <a:schemeClr val="dk1"/>
              </a:solidFill>
              <a:latin typeface="Arial"/>
              <a:ea typeface="Arial"/>
              <a:cs typeface="Arial"/>
              <a:sym typeface="Arial"/>
            </a:endParaRPr>
          </a:p>
        </p:txBody>
      </p:sp>
      <p:sp>
        <p:nvSpPr>
          <p:cNvPr id="563" name="Google Shape;563;p66"/>
          <p:cNvSpPr txBox="1"/>
          <p:nvPr/>
        </p:nvSpPr>
        <p:spPr>
          <a:xfrm>
            <a:off x="5343525" y="3276600"/>
            <a:ext cx="458391" cy="2774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0.1</a:t>
            </a:r>
            <a:endParaRPr sz="1400">
              <a:solidFill>
                <a:schemeClr val="dk1"/>
              </a:solidFill>
              <a:latin typeface="Arial"/>
              <a:ea typeface="Arial"/>
              <a:cs typeface="Arial"/>
              <a:sym typeface="Arial"/>
            </a:endParaRPr>
          </a:p>
        </p:txBody>
      </p:sp>
      <p:sp>
        <p:nvSpPr>
          <p:cNvPr id="564" name="Google Shape;564;p66"/>
          <p:cNvSpPr txBox="1"/>
          <p:nvPr/>
        </p:nvSpPr>
        <p:spPr>
          <a:xfrm>
            <a:off x="4437460" y="3506391"/>
            <a:ext cx="492919" cy="27622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0.1</a:t>
            </a:r>
            <a:endParaRPr sz="1400">
              <a:solidFill>
                <a:schemeClr val="dk1"/>
              </a:solidFill>
              <a:latin typeface="Arial"/>
              <a:ea typeface="Arial"/>
              <a:cs typeface="Arial"/>
              <a:sym typeface="Arial"/>
            </a:endParaRPr>
          </a:p>
        </p:txBody>
      </p:sp>
      <p:sp>
        <p:nvSpPr>
          <p:cNvPr id="565" name="Google Shape;565;p66"/>
          <p:cNvSpPr txBox="1"/>
          <p:nvPr/>
        </p:nvSpPr>
        <p:spPr>
          <a:xfrm>
            <a:off x="5037535" y="3540919"/>
            <a:ext cx="484584" cy="2774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0.0</a:t>
            </a:r>
            <a:endParaRPr sz="1400">
              <a:solidFill>
                <a:schemeClr val="dk1"/>
              </a:solidFill>
              <a:latin typeface="Arial"/>
              <a:ea typeface="Arial"/>
              <a:cs typeface="Arial"/>
              <a:sym typeface="Arial"/>
            </a:endParaRPr>
          </a:p>
        </p:txBody>
      </p:sp>
      <p:sp>
        <p:nvSpPr>
          <p:cNvPr id="566" name="Google Shape;566;p66"/>
          <p:cNvSpPr txBox="1"/>
          <p:nvPr/>
        </p:nvSpPr>
        <p:spPr>
          <a:xfrm>
            <a:off x="5653088" y="3506391"/>
            <a:ext cx="440531" cy="27622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0.0</a:t>
            </a:r>
            <a:endParaRPr sz="1400">
              <a:solidFill>
                <a:schemeClr val="dk1"/>
              </a:solidFill>
              <a:latin typeface="Arial"/>
              <a:ea typeface="Arial"/>
              <a:cs typeface="Arial"/>
              <a:sym typeface="Arial"/>
            </a:endParaRPr>
          </a:p>
        </p:txBody>
      </p:sp>
      <p:cxnSp>
        <p:nvCxnSpPr>
          <p:cNvPr id="567" name="Google Shape;567;p66"/>
          <p:cNvCxnSpPr>
            <a:endCxn id="568" idx="2"/>
          </p:cNvCxnSpPr>
          <p:nvPr/>
        </p:nvCxnSpPr>
        <p:spPr>
          <a:xfrm flipH="1" rot="10800000">
            <a:off x="4336416" y="3094435"/>
            <a:ext cx="132000" cy="215400"/>
          </a:xfrm>
          <a:prstGeom prst="straightConnector1">
            <a:avLst/>
          </a:prstGeom>
          <a:noFill/>
          <a:ln cap="flat" cmpd="sng" w="38100">
            <a:solidFill>
              <a:srgbClr val="FF0000"/>
            </a:solidFill>
            <a:prstDash val="solid"/>
            <a:miter lim="800000"/>
            <a:headEnd len="sm" w="sm" type="none"/>
            <a:tailEnd len="med" w="med" type="triangle"/>
          </a:ln>
        </p:spPr>
      </p:cxnSp>
      <p:sp>
        <p:nvSpPr>
          <p:cNvPr id="569" name="Google Shape;569;p66"/>
          <p:cNvSpPr txBox="1"/>
          <p:nvPr/>
        </p:nvSpPr>
        <p:spPr>
          <a:xfrm>
            <a:off x="3257550" y="2628900"/>
            <a:ext cx="1120378" cy="53101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Arial"/>
                <a:ea typeface="Arial"/>
                <a:cs typeface="Arial"/>
                <a:sym typeface="Arial"/>
              </a:rPr>
              <a:t>weighted sum</a:t>
            </a:r>
            <a:endParaRPr sz="1500">
              <a:solidFill>
                <a:schemeClr val="dk1"/>
              </a:solidFill>
              <a:latin typeface="Arial"/>
              <a:ea typeface="Arial"/>
              <a:cs typeface="Arial"/>
              <a:sym typeface="Arial"/>
            </a:endParaRPr>
          </a:p>
        </p:txBody>
      </p:sp>
      <p:cxnSp>
        <p:nvCxnSpPr>
          <p:cNvPr id="570" name="Google Shape;570;p66"/>
          <p:cNvCxnSpPr>
            <a:endCxn id="568" idx="2"/>
          </p:cNvCxnSpPr>
          <p:nvPr/>
        </p:nvCxnSpPr>
        <p:spPr>
          <a:xfrm rot="10800000">
            <a:off x="4468416" y="3094435"/>
            <a:ext cx="385800" cy="229800"/>
          </a:xfrm>
          <a:prstGeom prst="straightConnector1">
            <a:avLst/>
          </a:prstGeom>
          <a:noFill/>
          <a:ln cap="flat" cmpd="sng" w="38100">
            <a:solidFill>
              <a:srgbClr val="FF0000"/>
            </a:solidFill>
            <a:prstDash val="solid"/>
            <a:miter lim="800000"/>
            <a:headEnd len="sm" w="sm" type="none"/>
            <a:tailEnd len="med" w="med" type="triangle"/>
          </a:ln>
        </p:spPr>
      </p:cxnSp>
      <p:cxnSp>
        <p:nvCxnSpPr>
          <p:cNvPr id="571" name="Google Shape;571;p66"/>
          <p:cNvCxnSpPr>
            <a:endCxn id="568" idx="2"/>
          </p:cNvCxnSpPr>
          <p:nvPr/>
        </p:nvCxnSpPr>
        <p:spPr>
          <a:xfrm rot="10800000">
            <a:off x="4468416" y="3094435"/>
            <a:ext cx="1042800" cy="269100"/>
          </a:xfrm>
          <a:prstGeom prst="straightConnector1">
            <a:avLst/>
          </a:prstGeom>
          <a:noFill/>
          <a:ln cap="flat" cmpd="sng" w="38100">
            <a:solidFill>
              <a:srgbClr val="FF0000"/>
            </a:solidFill>
            <a:prstDash val="solid"/>
            <a:miter lim="800000"/>
            <a:headEnd len="sm" w="sm" type="none"/>
            <a:tailEnd len="med" w="med" type="triangle"/>
          </a:ln>
        </p:spPr>
      </p:cxnSp>
      <p:cxnSp>
        <p:nvCxnSpPr>
          <p:cNvPr id="572" name="Google Shape;572;p66"/>
          <p:cNvCxnSpPr/>
          <p:nvPr/>
        </p:nvCxnSpPr>
        <p:spPr>
          <a:xfrm rot="10800000">
            <a:off x="4426744" y="1500188"/>
            <a:ext cx="0" cy="202406"/>
          </a:xfrm>
          <a:prstGeom prst="straightConnector1">
            <a:avLst/>
          </a:prstGeom>
          <a:noFill/>
          <a:ln cap="flat" cmpd="sng" w="38100">
            <a:solidFill>
              <a:schemeClr val="dk1"/>
            </a:solidFill>
            <a:prstDash val="solid"/>
            <a:miter lim="800000"/>
            <a:headEnd len="sm" w="sm" type="none"/>
            <a:tailEnd len="med" w="med" type="triangle"/>
          </a:ln>
        </p:spPr>
      </p:cxnSp>
      <p:sp>
        <p:nvSpPr>
          <p:cNvPr id="568" name="Google Shape;568;p66"/>
          <p:cNvSpPr/>
          <p:nvPr/>
        </p:nvSpPr>
        <p:spPr>
          <a:xfrm>
            <a:off x="4296966" y="2602706"/>
            <a:ext cx="342900" cy="491729"/>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cxnSp>
        <p:nvCxnSpPr>
          <p:cNvPr id="573" name="Google Shape;573;p66"/>
          <p:cNvCxnSpPr>
            <a:endCxn id="568" idx="2"/>
          </p:cNvCxnSpPr>
          <p:nvPr/>
        </p:nvCxnSpPr>
        <p:spPr>
          <a:xfrm rot="10800000">
            <a:off x="4468416" y="3094435"/>
            <a:ext cx="139200" cy="496500"/>
          </a:xfrm>
          <a:prstGeom prst="straightConnector1">
            <a:avLst/>
          </a:prstGeom>
          <a:noFill/>
          <a:ln cap="flat" cmpd="sng" w="38100">
            <a:solidFill>
              <a:srgbClr val="FF0000"/>
            </a:solidFill>
            <a:prstDash val="solid"/>
            <a:miter lim="800000"/>
            <a:headEnd len="sm" w="sm" type="none"/>
            <a:tailEnd len="med" w="med" type="triangle"/>
          </a:ln>
        </p:spPr>
      </p:cxnSp>
      <p:grpSp>
        <p:nvGrpSpPr>
          <p:cNvPr id="574" name="Google Shape;574;p66"/>
          <p:cNvGrpSpPr/>
          <p:nvPr/>
        </p:nvGrpSpPr>
        <p:grpSpPr>
          <a:xfrm>
            <a:off x="4275535" y="1719263"/>
            <a:ext cx="346471" cy="675085"/>
            <a:chOff x="4123648" y="5748055"/>
            <a:chExt cx="461666" cy="900000"/>
          </a:xfrm>
        </p:grpSpPr>
        <p:sp>
          <p:nvSpPr>
            <p:cNvPr id="575" name="Google Shape;575;p66"/>
            <p:cNvSpPr/>
            <p:nvPr/>
          </p:nvSpPr>
          <p:spPr>
            <a:xfrm>
              <a:off x="4123648" y="5748055"/>
              <a:ext cx="461666" cy="900000"/>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76" name="Google Shape;576;p66"/>
            <p:cNvSpPr txBox="1"/>
            <p:nvPr/>
          </p:nvSpPr>
          <p:spPr>
            <a:xfrm>
              <a:off x="4196384" y="6013389"/>
              <a:ext cx="223335"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1500">
                  <a:solidFill>
                    <a:schemeClr val="dk1"/>
                  </a:solidFill>
                  <a:latin typeface="Arial"/>
                  <a:ea typeface="Arial"/>
                  <a:cs typeface="Arial"/>
                  <a:sym typeface="Arial"/>
                </a:rPr>
                <a:t>z</a:t>
              </a:r>
              <a:r>
                <a:rPr baseline="30000" lang="en" sz="1500">
                  <a:solidFill>
                    <a:schemeClr val="dk1"/>
                  </a:solidFill>
                  <a:latin typeface="Arial"/>
                  <a:ea typeface="Arial"/>
                  <a:cs typeface="Arial"/>
                  <a:sym typeface="Arial"/>
                </a:rPr>
                <a:t>1</a:t>
              </a:r>
              <a:endParaRPr sz="1500">
                <a:solidFill>
                  <a:schemeClr val="dk1"/>
                </a:solidFill>
                <a:latin typeface="Arial"/>
                <a:ea typeface="Arial"/>
                <a:cs typeface="Arial"/>
                <a:sym typeface="Arial"/>
              </a:endParaRPr>
            </a:p>
          </p:txBody>
        </p:sp>
      </p:grpSp>
      <p:sp>
        <p:nvSpPr>
          <p:cNvPr id="577" name="Google Shape;577;p66"/>
          <p:cNvSpPr/>
          <p:nvPr/>
        </p:nvSpPr>
        <p:spPr>
          <a:xfrm>
            <a:off x="4114800" y="1004888"/>
            <a:ext cx="628650" cy="492919"/>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578" name="Google Shape;578;p66"/>
          <p:cNvSpPr txBox="1"/>
          <p:nvPr/>
        </p:nvSpPr>
        <p:spPr>
          <a:xfrm>
            <a:off x="3982641" y="1089422"/>
            <a:ext cx="903684" cy="30003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Arial"/>
                <a:ea typeface="Arial"/>
                <a:cs typeface="Arial"/>
                <a:sym typeface="Arial"/>
              </a:rPr>
              <a:t>Word 1</a:t>
            </a:r>
            <a:endParaRPr sz="1500">
              <a:solidFill>
                <a:schemeClr val="dk1"/>
              </a:solidFill>
              <a:latin typeface="Arial"/>
              <a:ea typeface="Arial"/>
              <a:cs typeface="Arial"/>
              <a:sym typeface="Arial"/>
            </a:endParaRPr>
          </a:p>
        </p:txBody>
      </p:sp>
      <p:cxnSp>
        <p:nvCxnSpPr>
          <p:cNvPr id="579" name="Google Shape;579;p66"/>
          <p:cNvCxnSpPr/>
          <p:nvPr/>
        </p:nvCxnSpPr>
        <p:spPr>
          <a:xfrm rot="10800000">
            <a:off x="4458891" y="2395538"/>
            <a:ext cx="0" cy="202406"/>
          </a:xfrm>
          <a:prstGeom prst="straightConnector1">
            <a:avLst/>
          </a:prstGeom>
          <a:noFill/>
          <a:ln cap="flat" cmpd="sng" w="38100">
            <a:solidFill>
              <a:schemeClr val="dk1"/>
            </a:solidFill>
            <a:prstDash val="solid"/>
            <a:miter lim="800000"/>
            <a:headEnd len="sm" w="sm" type="none"/>
            <a:tailEnd len="med" w="med" type="triangle"/>
          </a:ln>
        </p:spPr>
      </p:cxnSp>
      <p:sp>
        <p:nvSpPr>
          <p:cNvPr id="580" name="Google Shape;580;p66"/>
          <p:cNvSpPr/>
          <p:nvPr/>
        </p:nvSpPr>
        <p:spPr>
          <a:xfrm>
            <a:off x="3390900" y="1701404"/>
            <a:ext cx="345281" cy="675084"/>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z</a:t>
            </a:r>
            <a:r>
              <a:rPr baseline="30000" lang="en" sz="1400">
                <a:solidFill>
                  <a:schemeClr val="dk1"/>
                </a:solidFill>
                <a:latin typeface="Calibri"/>
                <a:ea typeface="Calibri"/>
                <a:cs typeface="Calibri"/>
                <a:sym typeface="Calibri"/>
              </a:rPr>
              <a:t>0</a:t>
            </a:r>
            <a:endParaRPr sz="1400">
              <a:solidFill>
                <a:schemeClr val="dk1"/>
              </a:solidFill>
              <a:latin typeface="Calibri"/>
              <a:ea typeface="Calibri"/>
              <a:cs typeface="Calibri"/>
              <a:sym typeface="Calibri"/>
            </a:endParaRPr>
          </a:p>
        </p:txBody>
      </p:sp>
      <p:cxnSp>
        <p:nvCxnSpPr>
          <p:cNvPr id="581" name="Google Shape;581;p66"/>
          <p:cNvCxnSpPr/>
          <p:nvPr/>
        </p:nvCxnSpPr>
        <p:spPr>
          <a:xfrm>
            <a:off x="3775472" y="2038350"/>
            <a:ext cx="478631" cy="0"/>
          </a:xfrm>
          <a:prstGeom prst="straightConnector1">
            <a:avLst/>
          </a:prstGeom>
          <a:noFill/>
          <a:ln cap="flat" cmpd="sng" w="38100">
            <a:solidFill>
              <a:schemeClr val="dk1"/>
            </a:solidFill>
            <a:prstDash val="solid"/>
            <a:miter lim="800000"/>
            <a:headEnd len="sm" w="sm" type="none"/>
            <a:tailEnd len="med" w="med" type="triangle"/>
          </a:ln>
        </p:spPr>
      </p:cxnSp>
      <p:cxnSp>
        <p:nvCxnSpPr>
          <p:cNvPr id="582" name="Google Shape;582;p66"/>
          <p:cNvCxnSpPr/>
          <p:nvPr/>
        </p:nvCxnSpPr>
        <p:spPr>
          <a:xfrm flipH="1">
            <a:off x="5657850" y="2743200"/>
            <a:ext cx="228600" cy="457200"/>
          </a:xfrm>
          <a:prstGeom prst="straightConnector1">
            <a:avLst/>
          </a:prstGeom>
          <a:noFill/>
          <a:ln cap="flat" cmpd="sng" w="12700">
            <a:solidFill>
              <a:schemeClr val="dk1"/>
            </a:solidFill>
            <a:prstDash val="solid"/>
            <a:miter lim="800000"/>
            <a:headEnd len="sm" w="sm" type="none"/>
            <a:tailEnd len="med" w="med" type="stealth"/>
          </a:ln>
        </p:spPr>
      </p:cxnSp>
      <p:sp>
        <p:nvSpPr>
          <p:cNvPr id="583" name="Google Shape;583;p66"/>
          <p:cNvSpPr txBox="1"/>
          <p:nvPr/>
        </p:nvSpPr>
        <p:spPr>
          <a:xfrm>
            <a:off x="5543550" y="2228850"/>
            <a:ext cx="1023938" cy="48458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Attention to</a:t>
            </a:r>
            <a:endParaRPr sz="1100"/>
          </a:p>
          <a:p>
            <a:pPr indent="0" lvl="0" marL="0" marR="0" rtl="0" algn="l">
              <a:spcBef>
                <a:spcPts val="0"/>
              </a:spcBef>
              <a:spcAft>
                <a:spcPts val="0"/>
              </a:spcAft>
              <a:buNone/>
            </a:pPr>
            <a:r>
              <a:rPr lang="en" sz="1400">
                <a:solidFill>
                  <a:schemeClr val="dk1"/>
                </a:solidFill>
                <a:latin typeface="Arial"/>
                <a:ea typeface="Arial"/>
                <a:cs typeface="Arial"/>
                <a:sym typeface="Arial"/>
              </a:rPr>
              <a:t>a region</a:t>
            </a:r>
            <a:endParaRPr sz="1100"/>
          </a:p>
        </p:txBody>
      </p:sp>
      <p:sp>
        <p:nvSpPr>
          <p:cNvPr id="584" name="Google Shape;584;p66"/>
          <p:cNvSpPr/>
          <p:nvPr/>
        </p:nvSpPr>
        <p:spPr>
          <a:xfrm>
            <a:off x="666510" y="218271"/>
            <a:ext cx="4904100" cy="4617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2200">
                <a:solidFill>
                  <a:srgbClr val="2E4864"/>
                </a:solidFill>
                <a:latin typeface="Microsoft YaHei"/>
                <a:ea typeface="Microsoft YaHei"/>
                <a:cs typeface="Microsoft YaHei"/>
                <a:sym typeface="Microsoft YaHei"/>
              </a:rPr>
              <a:t>Image caption generation using attention</a:t>
            </a:r>
            <a:endParaRPr sz="2200">
              <a:solidFill>
                <a:srgbClr val="2E4864"/>
              </a:solidFill>
              <a:latin typeface="Microsoft YaHei"/>
              <a:ea typeface="Microsoft YaHei"/>
              <a:cs typeface="Microsoft YaHei"/>
              <a:sym typeface="Microsoft Ya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67"/>
          <p:cNvPicPr preferRelativeResize="0"/>
          <p:nvPr/>
        </p:nvPicPr>
        <p:blipFill rotWithShape="1">
          <a:blip r:embed="rId3">
            <a:alphaModFix/>
          </a:blip>
          <a:srcRect b="0" l="0" r="0" t="0"/>
          <a:stretch/>
        </p:blipFill>
        <p:spPr>
          <a:xfrm>
            <a:off x="666503" y="3650623"/>
            <a:ext cx="1744678" cy="1124702"/>
          </a:xfrm>
          <a:prstGeom prst="rect">
            <a:avLst/>
          </a:prstGeom>
          <a:noFill/>
          <a:ln>
            <a:noFill/>
          </a:ln>
          <a:effectLst>
            <a:outerShdw blurRad="292100" rotWithShape="0" algn="tl" dir="2700000" dist="139700">
              <a:srgbClr val="333333">
                <a:alpha val="64705"/>
              </a:srgbClr>
            </a:outerShdw>
          </a:effectLst>
        </p:spPr>
      </p:pic>
      <p:cxnSp>
        <p:nvCxnSpPr>
          <p:cNvPr id="591" name="Google Shape;591;p67"/>
          <p:cNvCxnSpPr/>
          <p:nvPr/>
        </p:nvCxnSpPr>
        <p:spPr>
          <a:xfrm flipH="1" rot="10800000">
            <a:off x="889397" y="3764756"/>
            <a:ext cx="1306115" cy="853679"/>
          </a:xfrm>
          <a:prstGeom prst="straightConnector1">
            <a:avLst/>
          </a:prstGeom>
          <a:noFill/>
          <a:ln cap="flat" cmpd="sng" w="57150">
            <a:solidFill>
              <a:srgbClr val="0000FF"/>
            </a:solidFill>
            <a:prstDash val="dot"/>
            <a:miter lim="800000"/>
            <a:headEnd len="sm" w="sm" type="none"/>
            <a:tailEnd len="sm" w="sm" type="none"/>
          </a:ln>
        </p:spPr>
      </p:cxnSp>
      <p:cxnSp>
        <p:nvCxnSpPr>
          <p:cNvPr id="592" name="Google Shape;592;p67"/>
          <p:cNvCxnSpPr/>
          <p:nvPr/>
        </p:nvCxnSpPr>
        <p:spPr>
          <a:xfrm>
            <a:off x="960835" y="4040981"/>
            <a:ext cx="904875" cy="558403"/>
          </a:xfrm>
          <a:prstGeom prst="straightConnector1">
            <a:avLst/>
          </a:prstGeom>
          <a:noFill/>
          <a:ln cap="flat" cmpd="sng" w="57150">
            <a:solidFill>
              <a:srgbClr val="0000FF"/>
            </a:solidFill>
            <a:prstDash val="dot"/>
            <a:miter lim="800000"/>
            <a:headEnd len="sm" w="sm" type="none"/>
            <a:tailEnd len="sm" w="sm" type="none"/>
          </a:ln>
        </p:spPr>
      </p:cxnSp>
      <p:cxnSp>
        <p:nvCxnSpPr>
          <p:cNvPr id="593" name="Google Shape;593;p67"/>
          <p:cNvCxnSpPr/>
          <p:nvPr/>
        </p:nvCxnSpPr>
        <p:spPr>
          <a:xfrm>
            <a:off x="1348979" y="3805238"/>
            <a:ext cx="957262" cy="569119"/>
          </a:xfrm>
          <a:prstGeom prst="straightConnector1">
            <a:avLst/>
          </a:prstGeom>
          <a:noFill/>
          <a:ln cap="flat" cmpd="sng" w="57150">
            <a:solidFill>
              <a:srgbClr val="0000FF"/>
            </a:solidFill>
            <a:prstDash val="dot"/>
            <a:miter lim="800000"/>
            <a:headEnd len="sm" w="sm" type="none"/>
            <a:tailEnd len="sm" w="sm" type="none"/>
          </a:ln>
        </p:spPr>
      </p:cxnSp>
      <p:sp>
        <p:nvSpPr>
          <p:cNvPr id="594" name="Google Shape;594;p67"/>
          <p:cNvSpPr/>
          <p:nvPr/>
        </p:nvSpPr>
        <p:spPr>
          <a:xfrm>
            <a:off x="1700213" y="3099197"/>
            <a:ext cx="735806" cy="769144"/>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95" name="Google Shape;595;p67"/>
          <p:cNvSpPr/>
          <p:nvPr/>
        </p:nvSpPr>
        <p:spPr>
          <a:xfrm>
            <a:off x="1391841" y="3081338"/>
            <a:ext cx="446484" cy="959644"/>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96" name="Google Shape;596;p67"/>
          <p:cNvSpPr/>
          <p:nvPr/>
        </p:nvSpPr>
        <p:spPr>
          <a:xfrm>
            <a:off x="935831" y="3105150"/>
            <a:ext cx="305991" cy="1191816"/>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597" name="Google Shape;597;p67"/>
          <p:cNvSpPr/>
          <p:nvPr/>
        </p:nvSpPr>
        <p:spPr>
          <a:xfrm>
            <a:off x="952166" y="2771720"/>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98" name="Google Shape;598;p67"/>
          <p:cNvSpPr/>
          <p:nvPr/>
        </p:nvSpPr>
        <p:spPr>
          <a:xfrm>
            <a:off x="1537838" y="2771720"/>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599" name="Google Shape;599;p67"/>
          <p:cNvSpPr/>
          <p:nvPr/>
        </p:nvSpPr>
        <p:spPr>
          <a:xfrm>
            <a:off x="2132594" y="2771720"/>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600" name="Google Shape;600;p67"/>
          <p:cNvSpPr/>
          <p:nvPr/>
        </p:nvSpPr>
        <p:spPr>
          <a:xfrm>
            <a:off x="1230753" y="2980516"/>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601" name="Google Shape;601;p67"/>
          <p:cNvSpPr/>
          <p:nvPr/>
        </p:nvSpPr>
        <p:spPr>
          <a:xfrm>
            <a:off x="1816425" y="2980516"/>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602" name="Google Shape;602;p67"/>
          <p:cNvSpPr/>
          <p:nvPr/>
        </p:nvSpPr>
        <p:spPr>
          <a:xfrm>
            <a:off x="2411182" y="2980516"/>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cxnSp>
        <p:nvCxnSpPr>
          <p:cNvPr id="603" name="Google Shape;603;p67"/>
          <p:cNvCxnSpPr/>
          <p:nvPr/>
        </p:nvCxnSpPr>
        <p:spPr>
          <a:xfrm rot="10800000">
            <a:off x="1248966" y="2541985"/>
            <a:ext cx="0" cy="229790"/>
          </a:xfrm>
          <a:prstGeom prst="straightConnector1">
            <a:avLst/>
          </a:prstGeom>
          <a:noFill/>
          <a:ln cap="flat" cmpd="sng" w="57150">
            <a:solidFill>
              <a:schemeClr val="dk1"/>
            </a:solidFill>
            <a:prstDash val="solid"/>
            <a:miter lim="800000"/>
            <a:headEnd len="sm" w="sm" type="none"/>
            <a:tailEnd len="med" w="med" type="triangle"/>
          </a:ln>
        </p:spPr>
      </p:cxnSp>
      <p:cxnSp>
        <p:nvCxnSpPr>
          <p:cNvPr id="604" name="Google Shape;604;p67"/>
          <p:cNvCxnSpPr/>
          <p:nvPr/>
        </p:nvCxnSpPr>
        <p:spPr>
          <a:xfrm rot="10800000">
            <a:off x="1520429" y="2750344"/>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605" name="Google Shape;605;p67"/>
          <p:cNvCxnSpPr/>
          <p:nvPr/>
        </p:nvCxnSpPr>
        <p:spPr>
          <a:xfrm rot="10800000">
            <a:off x="1834754" y="2559844"/>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606" name="Google Shape;606;p67"/>
          <p:cNvCxnSpPr/>
          <p:nvPr/>
        </p:nvCxnSpPr>
        <p:spPr>
          <a:xfrm rot="10800000">
            <a:off x="2113360" y="2771775"/>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607" name="Google Shape;607;p67"/>
          <p:cNvCxnSpPr/>
          <p:nvPr/>
        </p:nvCxnSpPr>
        <p:spPr>
          <a:xfrm rot="10800000">
            <a:off x="2430066" y="2559844"/>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608" name="Google Shape;608;p67"/>
          <p:cNvCxnSpPr/>
          <p:nvPr/>
        </p:nvCxnSpPr>
        <p:spPr>
          <a:xfrm rot="10800000">
            <a:off x="2727722" y="2759869"/>
            <a:ext cx="0" cy="230981"/>
          </a:xfrm>
          <a:prstGeom prst="straightConnector1">
            <a:avLst/>
          </a:prstGeom>
          <a:noFill/>
          <a:ln cap="flat" cmpd="sng" w="57150">
            <a:solidFill>
              <a:schemeClr val="dk1"/>
            </a:solidFill>
            <a:prstDash val="solid"/>
            <a:miter lim="800000"/>
            <a:headEnd len="sm" w="sm" type="none"/>
            <a:tailEnd len="med" w="med" type="triangle"/>
          </a:ln>
        </p:spPr>
      </p:cxnSp>
      <p:sp>
        <p:nvSpPr>
          <p:cNvPr id="609" name="Google Shape;609;p67"/>
          <p:cNvSpPr/>
          <p:nvPr/>
        </p:nvSpPr>
        <p:spPr>
          <a:xfrm>
            <a:off x="1172775" y="2073388"/>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10" name="Google Shape;610;p67"/>
          <p:cNvSpPr/>
          <p:nvPr/>
        </p:nvSpPr>
        <p:spPr>
          <a:xfrm>
            <a:off x="1748741" y="2064179"/>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11" name="Google Shape;611;p67"/>
          <p:cNvSpPr/>
          <p:nvPr/>
        </p:nvSpPr>
        <p:spPr>
          <a:xfrm>
            <a:off x="2353204" y="2073388"/>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12" name="Google Shape;612;p67"/>
          <p:cNvSpPr/>
          <p:nvPr/>
        </p:nvSpPr>
        <p:spPr>
          <a:xfrm>
            <a:off x="1449738" y="2253471"/>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13" name="Google Shape;613;p67"/>
          <p:cNvSpPr/>
          <p:nvPr/>
        </p:nvSpPr>
        <p:spPr>
          <a:xfrm>
            <a:off x="2041582" y="2307171"/>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14" name="Google Shape;614;p67"/>
          <p:cNvSpPr/>
          <p:nvPr/>
        </p:nvSpPr>
        <p:spPr>
          <a:xfrm>
            <a:off x="2648419" y="2270918"/>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15" name="Google Shape;615;p67"/>
          <p:cNvSpPr/>
          <p:nvPr/>
        </p:nvSpPr>
        <p:spPr>
          <a:xfrm>
            <a:off x="1300163" y="3295650"/>
            <a:ext cx="258366" cy="1251347"/>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16" name="Google Shape;616;p67"/>
          <p:cNvSpPr/>
          <p:nvPr/>
        </p:nvSpPr>
        <p:spPr>
          <a:xfrm>
            <a:off x="1781175" y="3313510"/>
            <a:ext cx="367904" cy="1035844"/>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17" name="Google Shape;617;p67"/>
          <p:cNvSpPr/>
          <p:nvPr/>
        </p:nvSpPr>
        <p:spPr>
          <a:xfrm>
            <a:off x="2099072" y="3300413"/>
            <a:ext cx="635794" cy="772716"/>
          </a:xfrm>
          <a:custGeom>
            <a:rect b="b" l="l" r="r" t="t"/>
            <a:pathLst>
              <a:path extrusionOk="0" h="2169994" w="1129686">
                <a:moveTo>
                  <a:pt x="0" y="2169994"/>
                </a:moveTo>
                <a:cubicBezTo>
                  <a:pt x="407158" y="1784445"/>
                  <a:pt x="814316" y="1398896"/>
                  <a:pt x="996286" y="1037230"/>
                </a:cubicBezTo>
                <a:cubicBezTo>
                  <a:pt x="1178256" y="675564"/>
                  <a:pt x="1135038" y="337782"/>
                  <a:pt x="1091820" y="0"/>
                </a:cubicBezTo>
              </a:path>
            </a:pathLst>
          </a:cu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18" name="Google Shape;618;p67"/>
          <p:cNvSpPr txBox="1"/>
          <p:nvPr/>
        </p:nvSpPr>
        <p:spPr>
          <a:xfrm>
            <a:off x="280988" y="2869406"/>
            <a:ext cx="561975" cy="30003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500">
                <a:solidFill>
                  <a:schemeClr val="dk1"/>
                </a:solidFill>
                <a:latin typeface="Arial"/>
                <a:ea typeface="Arial"/>
                <a:cs typeface="Arial"/>
                <a:sym typeface="Arial"/>
              </a:rPr>
              <a:t>CNN</a:t>
            </a:r>
            <a:endParaRPr sz="1500">
              <a:solidFill>
                <a:schemeClr val="dk1"/>
              </a:solidFill>
              <a:latin typeface="Arial"/>
              <a:ea typeface="Arial"/>
              <a:cs typeface="Arial"/>
              <a:sym typeface="Arial"/>
            </a:endParaRPr>
          </a:p>
        </p:txBody>
      </p:sp>
      <p:sp>
        <p:nvSpPr>
          <p:cNvPr id="619" name="Google Shape;619;p67"/>
          <p:cNvSpPr/>
          <p:nvPr/>
        </p:nvSpPr>
        <p:spPr>
          <a:xfrm>
            <a:off x="4033742" y="4244798"/>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620" name="Google Shape;620;p67"/>
          <p:cNvSpPr/>
          <p:nvPr/>
        </p:nvSpPr>
        <p:spPr>
          <a:xfrm>
            <a:off x="4619413" y="4244798"/>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621" name="Google Shape;621;p67"/>
          <p:cNvSpPr/>
          <p:nvPr/>
        </p:nvSpPr>
        <p:spPr>
          <a:xfrm>
            <a:off x="5214171" y="4244798"/>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622" name="Google Shape;622;p67"/>
          <p:cNvSpPr/>
          <p:nvPr/>
        </p:nvSpPr>
        <p:spPr>
          <a:xfrm>
            <a:off x="4312329" y="4453595"/>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623" name="Google Shape;623;p67"/>
          <p:cNvSpPr/>
          <p:nvPr/>
        </p:nvSpPr>
        <p:spPr>
          <a:xfrm>
            <a:off x="4898001" y="4453595"/>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sp>
        <p:nvSpPr>
          <p:cNvPr id="624" name="Google Shape;624;p67"/>
          <p:cNvSpPr/>
          <p:nvPr/>
        </p:nvSpPr>
        <p:spPr>
          <a:xfrm>
            <a:off x="5492758" y="4453595"/>
            <a:ext cx="594757" cy="336419"/>
          </a:xfrm>
          <a:prstGeom prst="trapezoid">
            <a:avLst>
              <a:gd fmla="val 25000" name="adj"/>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000000"/>
                </a:solidFill>
                <a:latin typeface="Calibri"/>
                <a:ea typeface="Calibri"/>
                <a:cs typeface="Calibri"/>
                <a:sym typeface="Calibri"/>
              </a:rPr>
              <a:t>filter</a:t>
            </a:r>
            <a:endParaRPr sz="1400">
              <a:solidFill>
                <a:srgbClr val="000000"/>
              </a:solidFill>
              <a:latin typeface="Calibri"/>
              <a:ea typeface="Calibri"/>
              <a:cs typeface="Calibri"/>
              <a:sym typeface="Calibri"/>
            </a:endParaRPr>
          </a:p>
        </p:txBody>
      </p:sp>
      <p:cxnSp>
        <p:nvCxnSpPr>
          <p:cNvPr id="625" name="Google Shape;625;p67"/>
          <p:cNvCxnSpPr/>
          <p:nvPr/>
        </p:nvCxnSpPr>
        <p:spPr>
          <a:xfrm rot="10800000">
            <a:off x="4331494" y="4014787"/>
            <a:ext cx="0" cy="229791"/>
          </a:xfrm>
          <a:prstGeom prst="straightConnector1">
            <a:avLst/>
          </a:prstGeom>
          <a:noFill/>
          <a:ln cap="flat" cmpd="sng" w="57150">
            <a:solidFill>
              <a:schemeClr val="dk1"/>
            </a:solidFill>
            <a:prstDash val="solid"/>
            <a:miter lim="800000"/>
            <a:headEnd len="sm" w="sm" type="none"/>
            <a:tailEnd len="med" w="med" type="triangle"/>
          </a:ln>
        </p:spPr>
      </p:cxnSp>
      <p:cxnSp>
        <p:nvCxnSpPr>
          <p:cNvPr id="626" name="Google Shape;626;p67"/>
          <p:cNvCxnSpPr/>
          <p:nvPr/>
        </p:nvCxnSpPr>
        <p:spPr>
          <a:xfrm rot="10800000">
            <a:off x="4601766" y="4223147"/>
            <a:ext cx="0" cy="230981"/>
          </a:xfrm>
          <a:prstGeom prst="straightConnector1">
            <a:avLst/>
          </a:prstGeom>
          <a:noFill/>
          <a:ln cap="flat" cmpd="sng" w="57150">
            <a:solidFill>
              <a:schemeClr val="dk1"/>
            </a:solidFill>
            <a:prstDash val="solid"/>
            <a:miter lim="800000"/>
            <a:headEnd len="sm" w="sm" type="none"/>
            <a:tailEnd len="med" w="med" type="triangle"/>
          </a:ln>
        </p:spPr>
      </p:cxnSp>
      <p:cxnSp>
        <p:nvCxnSpPr>
          <p:cNvPr id="627" name="Google Shape;627;p67"/>
          <p:cNvCxnSpPr/>
          <p:nvPr/>
        </p:nvCxnSpPr>
        <p:spPr>
          <a:xfrm rot="10800000">
            <a:off x="4917281" y="4032647"/>
            <a:ext cx="0" cy="229790"/>
          </a:xfrm>
          <a:prstGeom prst="straightConnector1">
            <a:avLst/>
          </a:prstGeom>
          <a:noFill/>
          <a:ln cap="flat" cmpd="sng" w="57150">
            <a:solidFill>
              <a:schemeClr val="dk1"/>
            </a:solidFill>
            <a:prstDash val="solid"/>
            <a:miter lim="800000"/>
            <a:headEnd len="sm" w="sm" type="none"/>
            <a:tailEnd len="med" w="med" type="triangle"/>
          </a:ln>
        </p:spPr>
      </p:cxnSp>
      <p:cxnSp>
        <p:nvCxnSpPr>
          <p:cNvPr id="628" name="Google Shape;628;p67"/>
          <p:cNvCxnSpPr/>
          <p:nvPr/>
        </p:nvCxnSpPr>
        <p:spPr>
          <a:xfrm rot="10800000">
            <a:off x="5195888" y="4244578"/>
            <a:ext cx="0" cy="230981"/>
          </a:xfrm>
          <a:prstGeom prst="straightConnector1">
            <a:avLst/>
          </a:prstGeom>
          <a:noFill/>
          <a:ln cap="flat" cmpd="sng" w="57150">
            <a:solidFill>
              <a:schemeClr val="dk1"/>
            </a:solidFill>
            <a:prstDash val="solid"/>
            <a:miter lim="800000"/>
            <a:headEnd len="sm" w="sm" type="none"/>
            <a:tailEnd len="med" w="med" type="triangle"/>
          </a:ln>
        </p:spPr>
      </p:cxnSp>
      <p:cxnSp>
        <p:nvCxnSpPr>
          <p:cNvPr id="629" name="Google Shape;629;p67"/>
          <p:cNvCxnSpPr/>
          <p:nvPr/>
        </p:nvCxnSpPr>
        <p:spPr>
          <a:xfrm rot="10800000">
            <a:off x="5511404" y="4032647"/>
            <a:ext cx="0" cy="229790"/>
          </a:xfrm>
          <a:prstGeom prst="straightConnector1">
            <a:avLst/>
          </a:prstGeom>
          <a:noFill/>
          <a:ln cap="flat" cmpd="sng" w="57150">
            <a:solidFill>
              <a:schemeClr val="dk1"/>
            </a:solidFill>
            <a:prstDash val="solid"/>
            <a:miter lim="800000"/>
            <a:headEnd len="sm" w="sm" type="none"/>
            <a:tailEnd len="med" w="med" type="triangle"/>
          </a:ln>
        </p:spPr>
      </p:cxnSp>
      <p:cxnSp>
        <p:nvCxnSpPr>
          <p:cNvPr id="630" name="Google Shape;630;p67"/>
          <p:cNvCxnSpPr/>
          <p:nvPr/>
        </p:nvCxnSpPr>
        <p:spPr>
          <a:xfrm rot="10800000">
            <a:off x="5809060" y="4232672"/>
            <a:ext cx="0" cy="230981"/>
          </a:xfrm>
          <a:prstGeom prst="straightConnector1">
            <a:avLst/>
          </a:prstGeom>
          <a:noFill/>
          <a:ln cap="flat" cmpd="sng" w="57150">
            <a:solidFill>
              <a:schemeClr val="dk1"/>
            </a:solidFill>
            <a:prstDash val="solid"/>
            <a:miter lim="800000"/>
            <a:headEnd len="sm" w="sm" type="none"/>
            <a:tailEnd len="med" w="med" type="triangle"/>
          </a:ln>
        </p:spPr>
      </p:cxnSp>
      <p:sp>
        <p:nvSpPr>
          <p:cNvPr id="631" name="Google Shape;631;p67"/>
          <p:cNvSpPr/>
          <p:nvPr/>
        </p:nvSpPr>
        <p:spPr>
          <a:xfrm>
            <a:off x="4254351" y="3546466"/>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32" name="Google Shape;632;p67"/>
          <p:cNvSpPr/>
          <p:nvPr/>
        </p:nvSpPr>
        <p:spPr>
          <a:xfrm>
            <a:off x="4830317" y="3537257"/>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33" name="Google Shape;633;p67"/>
          <p:cNvSpPr/>
          <p:nvPr/>
        </p:nvSpPr>
        <p:spPr>
          <a:xfrm>
            <a:off x="5434779" y="3546466"/>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34" name="Google Shape;634;p67"/>
          <p:cNvSpPr/>
          <p:nvPr/>
        </p:nvSpPr>
        <p:spPr>
          <a:xfrm>
            <a:off x="4531314" y="3726550"/>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35" name="Google Shape;635;p67"/>
          <p:cNvSpPr/>
          <p:nvPr/>
        </p:nvSpPr>
        <p:spPr>
          <a:xfrm>
            <a:off x="5123158" y="3780250"/>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36" name="Google Shape;636;p67"/>
          <p:cNvSpPr/>
          <p:nvPr/>
        </p:nvSpPr>
        <p:spPr>
          <a:xfrm>
            <a:off x="5729995" y="3743997"/>
            <a:ext cx="153537" cy="485986"/>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37" name="Google Shape;637;p67"/>
          <p:cNvSpPr txBox="1"/>
          <p:nvPr/>
        </p:nvSpPr>
        <p:spPr>
          <a:xfrm>
            <a:off x="1215628" y="1346597"/>
            <a:ext cx="1473994" cy="62388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A vector for each region</a:t>
            </a:r>
            <a:endParaRPr sz="1800">
              <a:solidFill>
                <a:schemeClr val="dk1"/>
              </a:solidFill>
              <a:latin typeface="Arial"/>
              <a:ea typeface="Arial"/>
              <a:cs typeface="Arial"/>
              <a:sym typeface="Arial"/>
            </a:endParaRPr>
          </a:p>
        </p:txBody>
      </p:sp>
      <p:grpSp>
        <p:nvGrpSpPr>
          <p:cNvPr id="638" name="Google Shape;638;p67"/>
          <p:cNvGrpSpPr/>
          <p:nvPr/>
        </p:nvGrpSpPr>
        <p:grpSpPr>
          <a:xfrm>
            <a:off x="3390900" y="1701404"/>
            <a:ext cx="345281" cy="675084"/>
            <a:chOff x="4123648" y="5748055"/>
            <a:chExt cx="461666" cy="900000"/>
          </a:xfrm>
        </p:grpSpPr>
        <p:sp>
          <p:nvSpPr>
            <p:cNvPr id="639" name="Google Shape;639;p67"/>
            <p:cNvSpPr/>
            <p:nvPr/>
          </p:nvSpPr>
          <p:spPr>
            <a:xfrm>
              <a:off x="4123648" y="5748055"/>
              <a:ext cx="461666" cy="900000"/>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640" name="Google Shape;640;p67"/>
            <p:cNvSpPr txBox="1"/>
            <p:nvPr/>
          </p:nvSpPr>
          <p:spPr>
            <a:xfrm>
              <a:off x="4196384" y="6013389"/>
              <a:ext cx="283366"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1500">
                  <a:solidFill>
                    <a:schemeClr val="dk1"/>
                  </a:solidFill>
                  <a:latin typeface="Arial"/>
                  <a:ea typeface="Arial"/>
                  <a:cs typeface="Arial"/>
                  <a:sym typeface="Arial"/>
                </a:rPr>
                <a:t>z</a:t>
              </a:r>
              <a:r>
                <a:rPr baseline="30000" lang="en" sz="1500">
                  <a:solidFill>
                    <a:schemeClr val="dk1"/>
                  </a:solidFill>
                  <a:latin typeface="Arial"/>
                  <a:ea typeface="Arial"/>
                  <a:cs typeface="Arial"/>
                  <a:sym typeface="Arial"/>
                </a:rPr>
                <a:t>0</a:t>
              </a:r>
              <a:endParaRPr sz="1500">
                <a:solidFill>
                  <a:schemeClr val="dk1"/>
                </a:solidFill>
                <a:latin typeface="Arial"/>
                <a:ea typeface="Arial"/>
                <a:cs typeface="Arial"/>
                <a:sym typeface="Arial"/>
              </a:endParaRPr>
            </a:p>
          </p:txBody>
        </p:sp>
      </p:grpSp>
      <p:sp>
        <p:nvSpPr>
          <p:cNvPr id="641" name="Google Shape;641;p67"/>
          <p:cNvSpPr txBox="1"/>
          <p:nvPr/>
        </p:nvSpPr>
        <p:spPr>
          <a:xfrm>
            <a:off x="4145756" y="3282553"/>
            <a:ext cx="476250" cy="277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0.0</a:t>
            </a:r>
            <a:endParaRPr sz="1400">
              <a:solidFill>
                <a:schemeClr val="dk1"/>
              </a:solidFill>
              <a:latin typeface="Arial"/>
              <a:ea typeface="Arial"/>
              <a:cs typeface="Arial"/>
              <a:sym typeface="Arial"/>
            </a:endParaRPr>
          </a:p>
        </p:txBody>
      </p:sp>
      <p:sp>
        <p:nvSpPr>
          <p:cNvPr id="642" name="Google Shape;642;p67"/>
          <p:cNvSpPr txBox="1"/>
          <p:nvPr/>
        </p:nvSpPr>
        <p:spPr>
          <a:xfrm>
            <a:off x="4743450" y="3271838"/>
            <a:ext cx="519112" cy="27622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0.8</a:t>
            </a:r>
            <a:endParaRPr sz="1400">
              <a:solidFill>
                <a:schemeClr val="dk1"/>
              </a:solidFill>
              <a:latin typeface="Arial"/>
              <a:ea typeface="Arial"/>
              <a:cs typeface="Arial"/>
              <a:sym typeface="Arial"/>
            </a:endParaRPr>
          </a:p>
        </p:txBody>
      </p:sp>
      <p:sp>
        <p:nvSpPr>
          <p:cNvPr id="643" name="Google Shape;643;p67"/>
          <p:cNvSpPr txBox="1"/>
          <p:nvPr/>
        </p:nvSpPr>
        <p:spPr>
          <a:xfrm>
            <a:off x="5343525" y="3276600"/>
            <a:ext cx="458391" cy="2774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0.2</a:t>
            </a:r>
            <a:endParaRPr sz="1400">
              <a:solidFill>
                <a:schemeClr val="dk1"/>
              </a:solidFill>
              <a:latin typeface="Arial"/>
              <a:ea typeface="Arial"/>
              <a:cs typeface="Arial"/>
              <a:sym typeface="Arial"/>
            </a:endParaRPr>
          </a:p>
        </p:txBody>
      </p:sp>
      <p:sp>
        <p:nvSpPr>
          <p:cNvPr id="644" name="Google Shape;644;p67"/>
          <p:cNvSpPr txBox="1"/>
          <p:nvPr/>
        </p:nvSpPr>
        <p:spPr>
          <a:xfrm>
            <a:off x="4437460" y="3506391"/>
            <a:ext cx="492919" cy="27622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0.0</a:t>
            </a:r>
            <a:endParaRPr sz="1400">
              <a:solidFill>
                <a:schemeClr val="dk1"/>
              </a:solidFill>
              <a:latin typeface="Arial"/>
              <a:ea typeface="Arial"/>
              <a:cs typeface="Arial"/>
              <a:sym typeface="Arial"/>
            </a:endParaRPr>
          </a:p>
        </p:txBody>
      </p:sp>
      <p:sp>
        <p:nvSpPr>
          <p:cNvPr id="645" name="Google Shape;645;p67"/>
          <p:cNvSpPr txBox="1"/>
          <p:nvPr/>
        </p:nvSpPr>
        <p:spPr>
          <a:xfrm>
            <a:off x="5037535" y="3540919"/>
            <a:ext cx="484584" cy="2774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0.0</a:t>
            </a:r>
            <a:endParaRPr sz="1400">
              <a:solidFill>
                <a:schemeClr val="dk1"/>
              </a:solidFill>
              <a:latin typeface="Arial"/>
              <a:ea typeface="Arial"/>
              <a:cs typeface="Arial"/>
              <a:sym typeface="Arial"/>
            </a:endParaRPr>
          </a:p>
        </p:txBody>
      </p:sp>
      <p:sp>
        <p:nvSpPr>
          <p:cNvPr id="646" name="Google Shape;646;p67"/>
          <p:cNvSpPr txBox="1"/>
          <p:nvPr/>
        </p:nvSpPr>
        <p:spPr>
          <a:xfrm>
            <a:off x="5653088" y="3506391"/>
            <a:ext cx="440531" cy="27622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0.0</a:t>
            </a:r>
            <a:endParaRPr sz="1400">
              <a:solidFill>
                <a:schemeClr val="dk1"/>
              </a:solidFill>
              <a:latin typeface="Arial"/>
              <a:ea typeface="Arial"/>
              <a:cs typeface="Arial"/>
              <a:sym typeface="Arial"/>
            </a:endParaRPr>
          </a:p>
        </p:txBody>
      </p:sp>
      <p:sp>
        <p:nvSpPr>
          <p:cNvPr id="647" name="Google Shape;647;p67"/>
          <p:cNvSpPr txBox="1"/>
          <p:nvPr/>
        </p:nvSpPr>
        <p:spPr>
          <a:xfrm>
            <a:off x="5414963" y="2569369"/>
            <a:ext cx="1119188" cy="62388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weighted sum</a:t>
            </a:r>
            <a:endParaRPr sz="1800">
              <a:solidFill>
                <a:schemeClr val="dk1"/>
              </a:solidFill>
              <a:latin typeface="Arial"/>
              <a:ea typeface="Arial"/>
              <a:cs typeface="Arial"/>
              <a:sym typeface="Arial"/>
            </a:endParaRPr>
          </a:p>
        </p:txBody>
      </p:sp>
      <p:cxnSp>
        <p:nvCxnSpPr>
          <p:cNvPr id="648" name="Google Shape;648;p67"/>
          <p:cNvCxnSpPr>
            <a:endCxn id="649" idx="2"/>
          </p:cNvCxnSpPr>
          <p:nvPr/>
        </p:nvCxnSpPr>
        <p:spPr>
          <a:xfrm flipH="1" rot="10800000">
            <a:off x="4898156" y="3101578"/>
            <a:ext cx="390600" cy="239400"/>
          </a:xfrm>
          <a:prstGeom prst="straightConnector1">
            <a:avLst/>
          </a:prstGeom>
          <a:noFill/>
          <a:ln cap="flat" cmpd="sng" w="38100">
            <a:solidFill>
              <a:srgbClr val="FF0000"/>
            </a:solidFill>
            <a:prstDash val="solid"/>
            <a:miter lim="800000"/>
            <a:headEnd len="sm" w="sm" type="none"/>
            <a:tailEnd len="med" w="med" type="triangle"/>
          </a:ln>
        </p:spPr>
      </p:cxnSp>
      <p:cxnSp>
        <p:nvCxnSpPr>
          <p:cNvPr id="650" name="Google Shape;650;p67"/>
          <p:cNvCxnSpPr>
            <a:endCxn id="649" idx="2"/>
          </p:cNvCxnSpPr>
          <p:nvPr/>
        </p:nvCxnSpPr>
        <p:spPr>
          <a:xfrm rot="10800000">
            <a:off x="5288756" y="3101578"/>
            <a:ext cx="247800" cy="261900"/>
          </a:xfrm>
          <a:prstGeom prst="straightConnector1">
            <a:avLst/>
          </a:prstGeom>
          <a:noFill/>
          <a:ln cap="flat" cmpd="sng" w="38100">
            <a:solidFill>
              <a:srgbClr val="FF0000"/>
            </a:solidFill>
            <a:prstDash val="solid"/>
            <a:miter lim="800000"/>
            <a:headEnd len="sm" w="sm" type="none"/>
            <a:tailEnd len="med" w="med" type="triangle"/>
          </a:ln>
        </p:spPr>
      </p:cxnSp>
      <p:cxnSp>
        <p:nvCxnSpPr>
          <p:cNvPr id="651" name="Google Shape;651;p67"/>
          <p:cNvCxnSpPr/>
          <p:nvPr/>
        </p:nvCxnSpPr>
        <p:spPr>
          <a:xfrm rot="10800000">
            <a:off x="4426744" y="1500188"/>
            <a:ext cx="0" cy="202406"/>
          </a:xfrm>
          <a:prstGeom prst="straightConnector1">
            <a:avLst/>
          </a:prstGeom>
          <a:noFill/>
          <a:ln cap="flat" cmpd="sng" w="38100">
            <a:solidFill>
              <a:schemeClr val="dk1"/>
            </a:solidFill>
            <a:prstDash val="solid"/>
            <a:miter lim="800000"/>
            <a:headEnd len="sm" w="sm" type="none"/>
            <a:tailEnd len="med" w="med" type="triangle"/>
          </a:ln>
        </p:spPr>
      </p:cxnSp>
      <p:grpSp>
        <p:nvGrpSpPr>
          <p:cNvPr id="652" name="Google Shape;652;p67"/>
          <p:cNvGrpSpPr/>
          <p:nvPr/>
        </p:nvGrpSpPr>
        <p:grpSpPr>
          <a:xfrm>
            <a:off x="4275535" y="1719263"/>
            <a:ext cx="346471" cy="675085"/>
            <a:chOff x="4123648" y="5748055"/>
            <a:chExt cx="461666" cy="900000"/>
          </a:xfrm>
        </p:grpSpPr>
        <p:sp>
          <p:nvSpPr>
            <p:cNvPr id="653" name="Google Shape;653;p67"/>
            <p:cNvSpPr/>
            <p:nvPr/>
          </p:nvSpPr>
          <p:spPr>
            <a:xfrm>
              <a:off x="4123648" y="5748055"/>
              <a:ext cx="461666" cy="900000"/>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654" name="Google Shape;654;p67"/>
            <p:cNvSpPr txBox="1"/>
            <p:nvPr/>
          </p:nvSpPr>
          <p:spPr>
            <a:xfrm>
              <a:off x="4196384" y="6013389"/>
              <a:ext cx="223335"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1500">
                  <a:solidFill>
                    <a:schemeClr val="dk1"/>
                  </a:solidFill>
                  <a:latin typeface="Arial"/>
                  <a:ea typeface="Arial"/>
                  <a:cs typeface="Arial"/>
                  <a:sym typeface="Arial"/>
                </a:rPr>
                <a:t>z</a:t>
              </a:r>
              <a:r>
                <a:rPr baseline="30000" lang="en" sz="1500">
                  <a:solidFill>
                    <a:schemeClr val="dk1"/>
                  </a:solidFill>
                  <a:latin typeface="Arial"/>
                  <a:ea typeface="Arial"/>
                  <a:cs typeface="Arial"/>
                  <a:sym typeface="Arial"/>
                </a:rPr>
                <a:t>1</a:t>
              </a:r>
              <a:endParaRPr sz="1500">
                <a:solidFill>
                  <a:schemeClr val="dk1"/>
                </a:solidFill>
                <a:latin typeface="Arial"/>
                <a:ea typeface="Arial"/>
                <a:cs typeface="Arial"/>
                <a:sym typeface="Arial"/>
              </a:endParaRPr>
            </a:p>
          </p:txBody>
        </p:sp>
      </p:grpSp>
      <p:sp>
        <p:nvSpPr>
          <p:cNvPr id="655" name="Google Shape;655;p67"/>
          <p:cNvSpPr/>
          <p:nvPr/>
        </p:nvSpPr>
        <p:spPr>
          <a:xfrm>
            <a:off x="4114800" y="1004888"/>
            <a:ext cx="628650" cy="492919"/>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656" name="Google Shape;656;p67"/>
          <p:cNvSpPr txBox="1"/>
          <p:nvPr/>
        </p:nvSpPr>
        <p:spPr>
          <a:xfrm>
            <a:off x="3982641" y="1089422"/>
            <a:ext cx="903684" cy="30003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Arial"/>
                <a:ea typeface="Arial"/>
                <a:cs typeface="Arial"/>
                <a:sym typeface="Arial"/>
              </a:rPr>
              <a:t>Word 1</a:t>
            </a:r>
            <a:endParaRPr sz="1500">
              <a:solidFill>
                <a:schemeClr val="dk1"/>
              </a:solidFill>
              <a:latin typeface="Arial"/>
              <a:ea typeface="Arial"/>
              <a:cs typeface="Arial"/>
              <a:sym typeface="Arial"/>
            </a:endParaRPr>
          </a:p>
        </p:txBody>
      </p:sp>
      <p:sp>
        <p:nvSpPr>
          <p:cNvPr id="649" name="Google Shape;649;p67"/>
          <p:cNvSpPr/>
          <p:nvPr/>
        </p:nvSpPr>
        <p:spPr>
          <a:xfrm>
            <a:off x="5117306" y="2608660"/>
            <a:ext cx="342900" cy="492919"/>
          </a:xfrm>
          <a:prstGeom prst="rect">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cxnSp>
        <p:nvCxnSpPr>
          <p:cNvPr id="657" name="Google Shape;657;p67"/>
          <p:cNvCxnSpPr/>
          <p:nvPr/>
        </p:nvCxnSpPr>
        <p:spPr>
          <a:xfrm rot="10800000">
            <a:off x="5268516" y="1482329"/>
            <a:ext cx="0" cy="202406"/>
          </a:xfrm>
          <a:prstGeom prst="straightConnector1">
            <a:avLst/>
          </a:prstGeom>
          <a:noFill/>
          <a:ln cap="flat" cmpd="sng" w="38100">
            <a:solidFill>
              <a:schemeClr val="dk1"/>
            </a:solidFill>
            <a:prstDash val="solid"/>
            <a:miter lim="800000"/>
            <a:headEnd len="sm" w="sm" type="none"/>
            <a:tailEnd len="med" w="med" type="triangle"/>
          </a:ln>
        </p:spPr>
      </p:cxnSp>
      <p:sp>
        <p:nvSpPr>
          <p:cNvPr id="658" name="Google Shape;658;p67"/>
          <p:cNvSpPr/>
          <p:nvPr/>
        </p:nvSpPr>
        <p:spPr>
          <a:xfrm>
            <a:off x="5117306" y="1701404"/>
            <a:ext cx="346472" cy="675084"/>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z</a:t>
            </a:r>
            <a:r>
              <a:rPr baseline="30000" lang="en" sz="1400">
                <a:solidFill>
                  <a:schemeClr val="dk1"/>
                </a:solidFill>
                <a:latin typeface="Calibri"/>
                <a:ea typeface="Calibri"/>
                <a:cs typeface="Calibri"/>
                <a:sym typeface="Calibri"/>
              </a:rPr>
              <a:t>2</a:t>
            </a:r>
            <a:endParaRPr sz="1400">
              <a:solidFill>
                <a:schemeClr val="dk1"/>
              </a:solidFill>
              <a:latin typeface="Calibri"/>
              <a:ea typeface="Calibri"/>
              <a:cs typeface="Calibri"/>
              <a:sym typeface="Calibri"/>
            </a:endParaRPr>
          </a:p>
        </p:txBody>
      </p:sp>
      <p:sp>
        <p:nvSpPr>
          <p:cNvPr id="659" name="Google Shape;659;p67"/>
          <p:cNvSpPr/>
          <p:nvPr/>
        </p:nvSpPr>
        <p:spPr>
          <a:xfrm>
            <a:off x="4972050" y="987028"/>
            <a:ext cx="628650" cy="491728"/>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660" name="Google Shape;660;p67"/>
          <p:cNvSpPr txBox="1"/>
          <p:nvPr/>
        </p:nvSpPr>
        <p:spPr>
          <a:xfrm>
            <a:off x="4823222" y="1070372"/>
            <a:ext cx="903684" cy="30003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a:solidFill>
                  <a:schemeClr val="dk1"/>
                </a:solidFill>
                <a:latin typeface="Arial"/>
                <a:ea typeface="Arial"/>
                <a:cs typeface="Arial"/>
                <a:sym typeface="Arial"/>
              </a:rPr>
              <a:t>Word 2</a:t>
            </a:r>
            <a:endParaRPr sz="1500">
              <a:solidFill>
                <a:schemeClr val="dk1"/>
              </a:solidFill>
              <a:latin typeface="Arial"/>
              <a:ea typeface="Arial"/>
              <a:cs typeface="Arial"/>
              <a:sym typeface="Arial"/>
            </a:endParaRPr>
          </a:p>
        </p:txBody>
      </p:sp>
      <p:cxnSp>
        <p:nvCxnSpPr>
          <p:cNvPr id="661" name="Google Shape;661;p67"/>
          <p:cNvCxnSpPr/>
          <p:nvPr/>
        </p:nvCxnSpPr>
        <p:spPr>
          <a:xfrm rot="10800000">
            <a:off x="5300663" y="2376487"/>
            <a:ext cx="0" cy="203597"/>
          </a:xfrm>
          <a:prstGeom prst="straightConnector1">
            <a:avLst/>
          </a:prstGeom>
          <a:noFill/>
          <a:ln cap="flat" cmpd="sng" w="38100">
            <a:solidFill>
              <a:schemeClr val="dk1"/>
            </a:solidFill>
            <a:prstDash val="solid"/>
            <a:miter lim="800000"/>
            <a:headEnd len="sm" w="sm" type="none"/>
            <a:tailEnd len="med" w="med" type="triangle"/>
          </a:ln>
        </p:spPr>
      </p:cxnSp>
      <p:cxnSp>
        <p:nvCxnSpPr>
          <p:cNvPr id="662" name="Google Shape;662;p67"/>
          <p:cNvCxnSpPr>
            <a:endCxn id="658" idx="1"/>
          </p:cNvCxnSpPr>
          <p:nvPr/>
        </p:nvCxnSpPr>
        <p:spPr>
          <a:xfrm>
            <a:off x="4637306" y="2038946"/>
            <a:ext cx="480000" cy="0"/>
          </a:xfrm>
          <a:prstGeom prst="straightConnector1">
            <a:avLst/>
          </a:prstGeom>
          <a:noFill/>
          <a:ln cap="flat" cmpd="sng" w="38100">
            <a:solidFill>
              <a:schemeClr val="dk1"/>
            </a:solidFill>
            <a:prstDash val="solid"/>
            <a:miter lim="800000"/>
            <a:headEnd len="sm" w="sm" type="none"/>
            <a:tailEnd len="med" w="med" type="triangle"/>
          </a:ln>
        </p:spPr>
      </p:cxnSp>
      <p:cxnSp>
        <p:nvCxnSpPr>
          <p:cNvPr id="663" name="Google Shape;663;p67"/>
          <p:cNvCxnSpPr/>
          <p:nvPr/>
        </p:nvCxnSpPr>
        <p:spPr>
          <a:xfrm>
            <a:off x="3775472" y="2038350"/>
            <a:ext cx="478631" cy="0"/>
          </a:xfrm>
          <a:prstGeom prst="straightConnector1">
            <a:avLst/>
          </a:prstGeom>
          <a:noFill/>
          <a:ln cap="flat" cmpd="sng" w="38100">
            <a:solidFill>
              <a:schemeClr val="dk1"/>
            </a:solidFill>
            <a:prstDash val="solid"/>
            <a:miter lim="800000"/>
            <a:headEnd len="sm" w="sm" type="none"/>
            <a:tailEnd len="med" w="med" type="triangle"/>
          </a:ln>
        </p:spPr>
      </p:cxnSp>
      <p:cxnSp>
        <p:nvCxnSpPr>
          <p:cNvPr id="664" name="Google Shape;664;p67"/>
          <p:cNvCxnSpPr>
            <a:endCxn id="658" idx="1"/>
          </p:cNvCxnSpPr>
          <p:nvPr/>
        </p:nvCxnSpPr>
        <p:spPr>
          <a:xfrm>
            <a:off x="4637306" y="1347146"/>
            <a:ext cx="480000" cy="691800"/>
          </a:xfrm>
          <a:prstGeom prst="straightConnector1">
            <a:avLst/>
          </a:prstGeom>
          <a:noFill/>
          <a:ln cap="flat" cmpd="sng" w="38100">
            <a:solidFill>
              <a:schemeClr val="dk1"/>
            </a:solidFill>
            <a:prstDash val="solid"/>
            <a:miter lim="800000"/>
            <a:headEnd len="sm" w="sm" type="none"/>
            <a:tailEnd len="med" w="med" type="triangle"/>
          </a:ln>
        </p:spPr>
      </p:cxnSp>
      <p:sp>
        <p:nvSpPr>
          <p:cNvPr id="665" name="Google Shape;665;p67"/>
          <p:cNvSpPr/>
          <p:nvPr/>
        </p:nvSpPr>
        <p:spPr>
          <a:xfrm>
            <a:off x="666510" y="218271"/>
            <a:ext cx="4904100" cy="4617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2200">
                <a:solidFill>
                  <a:srgbClr val="2E4864"/>
                </a:solidFill>
                <a:latin typeface="Microsoft YaHei"/>
                <a:ea typeface="Microsoft YaHei"/>
                <a:cs typeface="Microsoft YaHei"/>
                <a:sym typeface="Microsoft YaHei"/>
              </a:rPr>
              <a:t>Image caption generation using attention</a:t>
            </a:r>
            <a:endParaRPr sz="2200">
              <a:solidFill>
                <a:srgbClr val="2E4864"/>
              </a:solidFill>
              <a:latin typeface="Microsoft YaHei"/>
              <a:ea typeface="Microsoft YaHei"/>
              <a:cs typeface="Microsoft YaHei"/>
              <a:sym typeface="Microsoft YaHei"/>
            </a:endParaRPr>
          </a:p>
        </p:txBody>
      </p:sp>
      <p:pic>
        <p:nvPicPr>
          <p:cNvPr id="666" name="Google Shape;666;p67"/>
          <p:cNvPicPr preferRelativeResize="0"/>
          <p:nvPr/>
        </p:nvPicPr>
        <p:blipFill>
          <a:blip r:embed="rId4">
            <a:alphaModFix/>
          </a:blip>
          <a:stretch>
            <a:fillRect/>
          </a:stretch>
        </p:blipFill>
        <p:spPr>
          <a:xfrm>
            <a:off x="6629999" y="670913"/>
            <a:ext cx="2329875" cy="1825225"/>
          </a:xfrm>
          <a:prstGeom prst="rect">
            <a:avLst/>
          </a:prstGeom>
          <a:noFill/>
          <a:ln>
            <a:noFill/>
          </a:ln>
        </p:spPr>
      </p:pic>
      <p:pic>
        <p:nvPicPr>
          <p:cNvPr id="667" name="Google Shape;667;p67"/>
          <p:cNvPicPr preferRelativeResize="0"/>
          <p:nvPr/>
        </p:nvPicPr>
        <p:blipFill>
          <a:blip r:embed="rId5">
            <a:alphaModFix/>
          </a:blip>
          <a:stretch>
            <a:fillRect/>
          </a:stretch>
        </p:blipFill>
        <p:spPr>
          <a:xfrm>
            <a:off x="6523450" y="2869398"/>
            <a:ext cx="2436433" cy="1988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descr="good.pdf" id="673" name="Google Shape;673;p68"/>
          <p:cNvPicPr preferRelativeResize="0"/>
          <p:nvPr/>
        </p:nvPicPr>
        <p:blipFill rotWithShape="1">
          <a:blip r:embed="rId3">
            <a:alphaModFix/>
          </a:blip>
          <a:srcRect b="0" l="0" r="0" t="0"/>
          <a:stretch/>
        </p:blipFill>
        <p:spPr>
          <a:xfrm>
            <a:off x="729509" y="1470075"/>
            <a:ext cx="6715125" cy="2815828"/>
          </a:xfrm>
          <a:prstGeom prst="rect">
            <a:avLst/>
          </a:prstGeom>
          <a:noFill/>
          <a:ln>
            <a:noFill/>
          </a:ln>
        </p:spPr>
      </p:pic>
      <p:sp>
        <p:nvSpPr>
          <p:cNvPr id="674" name="Google Shape;674;p68"/>
          <p:cNvSpPr txBox="1"/>
          <p:nvPr/>
        </p:nvSpPr>
        <p:spPr>
          <a:xfrm>
            <a:off x="337511" y="4428102"/>
            <a:ext cx="8517277"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Kelvin Xu, Jimmy Ba, Ryan Kiros, Kyunghyun Cho, Aaron Courville, Ruslan Salakhutdinov, Richard Zemel, Yoshua Bengio,</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 </a:t>
            </a:r>
            <a:r>
              <a:rPr lang="en" sz="1400">
                <a:solidFill>
                  <a:srgbClr val="000000"/>
                </a:solidFill>
                <a:latin typeface="Merriweather Sans"/>
                <a:ea typeface="Merriweather Sans"/>
                <a:cs typeface="Merriweather Sans"/>
                <a:sym typeface="Merriweather Sans"/>
              </a:rPr>
              <a:t>“</a:t>
            </a:r>
            <a:r>
              <a:rPr lang="en" sz="1400">
                <a:solidFill>
                  <a:schemeClr val="dk1"/>
                </a:solidFill>
                <a:latin typeface="Calibri"/>
                <a:ea typeface="Calibri"/>
                <a:cs typeface="Calibri"/>
                <a:sym typeface="Calibri"/>
              </a:rPr>
              <a:t>Show, Attend and Tell: Neural Image Caption Generation with Visual Attention</a:t>
            </a:r>
            <a:r>
              <a:rPr lang="en" sz="1400">
                <a:solidFill>
                  <a:srgbClr val="000000"/>
                </a:solidFill>
                <a:latin typeface="Merriweather Sans"/>
                <a:ea typeface="Merriweather Sans"/>
                <a:cs typeface="Merriweather Sans"/>
                <a:sym typeface="Merriweather Sans"/>
              </a:rPr>
              <a:t>”, ICML, 2015</a:t>
            </a:r>
            <a:endParaRPr sz="1400">
              <a:solidFill>
                <a:schemeClr val="dk1"/>
              </a:solidFill>
              <a:latin typeface="Calibri"/>
              <a:ea typeface="Calibri"/>
              <a:cs typeface="Calibri"/>
              <a:sym typeface="Calibri"/>
            </a:endParaRPr>
          </a:p>
        </p:txBody>
      </p:sp>
      <p:sp>
        <p:nvSpPr>
          <p:cNvPr id="675" name="Google Shape;675;p68"/>
          <p:cNvSpPr/>
          <p:nvPr/>
        </p:nvSpPr>
        <p:spPr>
          <a:xfrm>
            <a:off x="666510" y="218271"/>
            <a:ext cx="4904100" cy="4617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2200">
                <a:solidFill>
                  <a:srgbClr val="2E4864"/>
                </a:solidFill>
                <a:latin typeface="Microsoft YaHei"/>
                <a:ea typeface="Microsoft YaHei"/>
                <a:cs typeface="Microsoft YaHei"/>
                <a:sym typeface="Microsoft YaHei"/>
              </a:rPr>
              <a:t>Image caption generation using attention</a:t>
            </a:r>
            <a:endParaRPr sz="2200">
              <a:solidFill>
                <a:srgbClr val="2E4864"/>
              </a:solidFill>
              <a:latin typeface="Microsoft YaHei"/>
              <a:ea typeface="Microsoft YaHei"/>
              <a:cs typeface="Microsoft YaHei"/>
              <a:sym typeface="Microsoft YaHe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9"/>
          <p:cNvSpPr/>
          <p:nvPr/>
        </p:nvSpPr>
        <p:spPr>
          <a:xfrm>
            <a:off x="738860" y="921325"/>
            <a:ext cx="7616833"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Many new ideas</a:t>
            </a:r>
            <a:endParaRPr sz="1800">
              <a:solidFill>
                <a:srgbClr val="2E4864"/>
              </a:solidFill>
              <a:latin typeface="Microsoft YaHei"/>
              <a:ea typeface="Microsoft YaHei"/>
              <a:cs typeface="Microsoft YaHei"/>
              <a:sym typeface="Microsoft YaHei"/>
            </a:endParaRPr>
          </a:p>
        </p:txBody>
      </p:sp>
      <p:sp>
        <p:nvSpPr>
          <p:cNvPr id="682" name="Google Shape;682;p69"/>
          <p:cNvSpPr txBox="1"/>
          <p:nvPr/>
        </p:nvSpPr>
        <p:spPr>
          <a:xfrm>
            <a:off x="420024" y="278417"/>
            <a:ext cx="309670"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lt1"/>
                </a:solidFill>
                <a:latin typeface="Arial"/>
                <a:ea typeface="Arial"/>
                <a:cs typeface="Arial"/>
                <a:sym typeface="Arial"/>
              </a:rPr>
              <a:t>02</a:t>
            </a:r>
            <a:endParaRPr sz="1200">
              <a:solidFill>
                <a:schemeClr val="lt1"/>
              </a:solidFill>
              <a:latin typeface="Arial"/>
              <a:ea typeface="Arial"/>
              <a:cs typeface="Arial"/>
              <a:sym typeface="Arial"/>
            </a:endParaRPr>
          </a:p>
        </p:txBody>
      </p:sp>
      <p:sp>
        <p:nvSpPr>
          <p:cNvPr id="683" name="Google Shape;683;p69"/>
          <p:cNvSpPr txBox="1"/>
          <p:nvPr/>
        </p:nvSpPr>
        <p:spPr>
          <a:xfrm>
            <a:off x="1202962" y="1679510"/>
            <a:ext cx="7152731" cy="3166252"/>
          </a:xfrm>
          <a:prstGeom prst="rect">
            <a:avLst/>
          </a:prstGeom>
          <a:noFill/>
          <a:ln>
            <a:noFill/>
          </a:ln>
        </p:spPr>
        <p:txBody>
          <a:bodyPr anchorCtr="0" anchor="t" bIns="34275" lIns="68575" spcFirstLastPara="1" rIns="68575" wrap="square" tIns="34275">
            <a:spAutoFit/>
          </a:bodyPr>
          <a:lstStyle/>
          <a:p>
            <a:pPr indent="-336550" lvl="0" marL="342900" marR="0" rtl="0" algn="l">
              <a:lnSpc>
                <a:spcPct val="150000"/>
              </a:lnSpc>
              <a:spcBef>
                <a:spcPts val="0"/>
              </a:spcBef>
              <a:spcAft>
                <a:spcPts val="0"/>
              </a:spcAft>
              <a:buClr>
                <a:srgbClr val="2E4864"/>
              </a:buClr>
              <a:buSzPts val="1500"/>
              <a:buFont typeface="Microsoft YaHei"/>
              <a:buAutoNum type="arabicPeriod"/>
            </a:pPr>
            <a:r>
              <a:rPr lang="en" sz="1500">
                <a:solidFill>
                  <a:srgbClr val="2E4864"/>
                </a:solidFill>
                <a:latin typeface="Microsoft YaHei"/>
                <a:ea typeface="Microsoft YaHei"/>
                <a:cs typeface="Microsoft YaHei"/>
                <a:sym typeface="Microsoft YaHei"/>
              </a:rPr>
              <a:t>ULM-FiT, pre-training, transfer learning in NLP</a:t>
            </a:r>
            <a:endParaRPr sz="1100"/>
          </a:p>
          <a:p>
            <a:pPr indent="-336550" lvl="0" marL="342900" marR="0" rtl="0" algn="l">
              <a:lnSpc>
                <a:spcPct val="150000"/>
              </a:lnSpc>
              <a:spcBef>
                <a:spcPts val="0"/>
              </a:spcBef>
              <a:spcAft>
                <a:spcPts val="0"/>
              </a:spcAft>
              <a:buClr>
                <a:srgbClr val="2E4864"/>
              </a:buClr>
              <a:buSzPts val="1500"/>
              <a:buFont typeface="Microsoft YaHei"/>
              <a:buAutoNum type="arabicPeriod"/>
            </a:pPr>
            <a:r>
              <a:rPr lang="en" sz="1500">
                <a:solidFill>
                  <a:srgbClr val="2E4864"/>
                </a:solidFill>
                <a:latin typeface="Microsoft YaHei"/>
                <a:ea typeface="Microsoft YaHei"/>
                <a:cs typeface="Microsoft YaHei"/>
                <a:sym typeface="Microsoft YaHei"/>
              </a:rPr>
              <a:t>Recurrent models require linear sequential computation, hard to parallelize. ELMo, bidirectional LSTM.</a:t>
            </a:r>
            <a:endParaRPr sz="1100"/>
          </a:p>
          <a:p>
            <a:pPr indent="-336550" lvl="0" marL="342900" marR="0" rtl="0" algn="l">
              <a:lnSpc>
                <a:spcPct val="150000"/>
              </a:lnSpc>
              <a:spcBef>
                <a:spcPts val="0"/>
              </a:spcBef>
              <a:spcAft>
                <a:spcPts val="0"/>
              </a:spcAft>
              <a:buClr>
                <a:srgbClr val="2E4864"/>
              </a:buClr>
              <a:buSzPts val="1500"/>
              <a:buFont typeface="Microsoft YaHei"/>
              <a:buAutoNum type="arabicPeriod"/>
            </a:pPr>
            <a:r>
              <a:rPr lang="en" sz="1500">
                <a:solidFill>
                  <a:srgbClr val="2E4864"/>
                </a:solidFill>
                <a:latin typeface="Microsoft YaHei"/>
                <a:ea typeface="Microsoft YaHei"/>
                <a:cs typeface="Microsoft YaHei"/>
                <a:sym typeface="Microsoft YaHei"/>
              </a:rPr>
              <a:t> In order to reduce such sequential computation, several models based on CNN are introduced, such as ConvS2S and ByteNet. Dependency for ConvS2S needs linear depth, and ByteNet logarithmic.</a:t>
            </a:r>
            <a:endParaRPr sz="1100"/>
          </a:p>
          <a:p>
            <a:pPr indent="-336550" lvl="0" marL="342900" marR="0" rtl="0" algn="l">
              <a:lnSpc>
                <a:spcPct val="150000"/>
              </a:lnSpc>
              <a:spcBef>
                <a:spcPts val="0"/>
              </a:spcBef>
              <a:spcAft>
                <a:spcPts val="0"/>
              </a:spcAft>
              <a:buClr>
                <a:srgbClr val="2E4864"/>
              </a:buClr>
              <a:buSzPts val="1500"/>
              <a:buFont typeface="Microsoft YaHei"/>
              <a:buAutoNum type="arabicPeriod"/>
            </a:pPr>
            <a:r>
              <a:rPr lang="en" sz="1500">
                <a:solidFill>
                  <a:srgbClr val="2E4864"/>
                </a:solidFill>
                <a:latin typeface="Microsoft YaHei"/>
                <a:ea typeface="Microsoft YaHei"/>
                <a:cs typeface="Microsoft YaHei"/>
                <a:sym typeface="Microsoft YaHei"/>
              </a:rPr>
              <a:t>The transformer is the first transduction model relying entirely on self-attention to compute the representations of its input and output without using RNN or CNN.</a:t>
            </a:r>
            <a:endParaRPr sz="1100"/>
          </a:p>
        </p:txBody>
      </p:sp>
      <p:sp>
        <p:nvSpPr>
          <p:cNvPr id="684" name="Google Shape;684;p69"/>
          <p:cNvSpPr txBox="1"/>
          <p:nvPr/>
        </p:nvSpPr>
        <p:spPr>
          <a:xfrm>
            <a:off x="970469" y="181679"/>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0"/>
          <p:cNvSpPr/>
          <p:nvPr/>
        </p:nvSpPr>
        <p:spPr>
          <a:xfrm>
            <a:off x="738860" y="921325"/>
            <a:ext cx="7616833"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Transformer</a:t>
            </a:r>
            <a:endParaRPr sz="1800">
              <a:solidFill>
                <a:srgbClr val="2E4864"/>
              </a:solidFill>
              <a:latin typeface="Microsoft YaHei"/>
              <a:ea typeface="Microsoft YaHei"/>
              <a:cs typeface="Microsoft YaHei"/>
              <a:sym typeface="Microsoft YaHei"/>
            </a:endParaRPr>
          </a:p>
        </p:txBody>
      </p:sp>
      <p:pic>
        <p:nvPicPr>
          <p:cNvPr id="691" name="Google Shape;691;p70"/>
          <p:cNvPicPr preferRelativeResize="0"/>
          <p:nvPr/>
        </p:nvPicPr>
        <p:blipFill rotWithShape="1">
          <a:blip r:embed="rId3">
            <a:alphaModFix/>
          </a:blip>
          <a:srcRect b="0" l="0" r="0" t="0"/>
          <a:stretch/>
        </p:blipFill>
        <p:spPr>
          <a:xfrm>
            <a:off x="2453312" y="921325"/>
            <a:ext cx="6239092" cy="4062069"/>
          </a:xfrm>
          <a:prstGeom prst="rect">
            <a:avLst/>
          </a:prstGeom>
          <a:noFill/>
          <a:ln>
            <a:noFill/>
          </a:ln>
        </p:spPr>
      </p:pic>
      <p:sp>
        <p:nvSpPr>
          <p:cNvPr id="692" name="Google Shape;692;p70"/>
          <p:cNvSpPr txBox="1"/>
          <p:nvPr/>
        </p:nvSpPr>
        <p:spPr>
          <a:xfrm>
            <a:off x="970469" y="181679"/>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1"/>
          <p:cNvSpPr/>
          <p:nvPr/>
        </p:nvSpPr>
        <p:spPr>
          <a:xfrm>
            <a:off x="738860" y="820294"/>
            <a:ext cx="7227188"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An Encoder Block: same structure, different parameters</a:t>
            </a:r>
            <a:endParaRPr sz="1800">
              <a:solidFill>
                <a:srgbClr val="2E4864"/>
              </a:solidFill>
              <a:latin typeface="Microsoft YaHei"/>
              <a:ea typeface="Microsoft YaHei"/>
              <a:cs typeface="Microsoft YaHei"/>
              <a:sym typeface="Microsoft YaHei"/>
            </a:endParaRPr>
          </a:p>
        </p:txBody>
      </p:sp>
      <p:pic>
        <p:nvPicPr>
          <p:cNvPr id="699" name="Google Shape;699;p71"/>
          <p:cNvPicPr preferRelativeResize="0"/>
          <p:nvPr/>
        </p:nvPicPr>
        <p:blipFill rotWithShape="1">
          <a:blip r:embed="rId3">
            <a:alphaModFix/>
          </a:blip>
          <a:srcRect b="0" l="0" r="0" t="0"/>
          <a:stretch/>
        </p:blipFill>
        <p:spPr>
          <a:xfrm>
            <a:off x="1484225" y="1281959"/>
            <a:ext cx="7543800" cy="3914775"/>
          </a:xfrm>
          <a:prstGeom prst="rect">
            <a:avLst/>
          </a:prstGeom>
          <a:noFill/>
          <a:ln>
            <a:noFill/>
          </a:ln>
        </p:spPr>
      </p:pic>
      <p:sp>
        <p:nvSpPr>
          <p:cNvPr id="700" name="Google Shape;700;p71"/>
          <p:cNvSpPr txBox="1"/>
          <p:nvPr/>
        </p:nvSpPr>
        <p:spPr>
          <a:xfrm>
            <a:off x="970469" y="181679"/>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2"/>
          <p:cNvSpPr/>
          <p:nvPr/>
        </p:nvSpPr>
        <p:spPr>
          <a:xfrm>
            <a:off x="738861" y="820294"/>
            <a:ext cx="1382534"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Encoder</a:t>
            </a:r>
            <a:endParaRPr sz="1800">
              <a:solidFill>
                <a:srgbClr val="2E4864"/>
              </a:solidFill>
              <a:latin typeface="Microsoft YaHei"/>
              <a:ea typeface="Microsoft YaHei"/>
              <a:cs typeface="Microsoft YaHei"/>
              <a:sym typeface="Microsoft YaHei"/>
            </a:endParaRPr>
          </a:p>
        </p:txBody>
      </p:sp>
      <p:pic>
        <p:nvPicPr>
          <p:cNvPr id="707" name="Google Shape;707;p72"/>
          <p:cNvPicPr preferRelativeResize="0"/>
          <p:nvPr/>
        </p:nvPicPr>
        <p:blipFill rotWithShape="1">
          <a:blip r:embed="rId3">
            <a:alphaModFix/>
          </a:blip>
          <a:srcRect b="0" l="0" r="0" t="0"/>
          <a:stretch/>
        </p:blipFill>
        <p:spPr>
          <a:xfrm>
            <a:off x="2121394" y="1034264"/>
            <a:ext cx="6758121" cy="4109236"/>
          </a:xfrm>
          <a:prstGeom prst="rect">
            <a:avLst/>
          </a:prstGeom>
          <a:noFill/>
          <a:ln>
            <a:noFill/>
          </a:ln>
        </p:spPr>
      </p:pic>
      <p:sp>
        <p:nvSpPr>
          <p:cNvPr id="708" name="Google Shape;708;p72"/>
          <p:cNvSpPr txBox="1"/>
          <p:nvPr/>
        </p:nvSpPr>
        <p:spPr>
          <a:xfrm>
            <a:off x="420426" y="2713373"/>
            <a:ext cx="2244845" cy="69249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Note: The ffnn is independent</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for each word.</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Hence can be parallelized.</a:t>
            </a:r>
            <a:endParaRPr sz="1400">
              <a:solidFill>
                <a:schemeClr val="dk1"/>
              </a:solidFill>
              <a:latin typeface="Calibri"/>
              <a:ea typeface="Calibri"/>
              <a:cs typeface="Calibri"/>
              <a:sym typeface="Calibri"/>
            </a:endParaRPr>
          </a:p>
        </p:txBody>
      </p:sp>
      <p:sp>
        <p:nvSpPr>
          <p:cNvPr id="709" name="Google Shape;709;p72"/>
          <p:cNvSpPr txBox="1"/>
          <p:nvPr/>
        </p:nvSpPr>
        <p:spPr>
          <a:xfrm>
            <a:off x="970469" y="181679"/>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3"/>
          <p:cNvSpPr/>
          <p:nvPr/>
        </p:nvSpPr>
        <p:spPr>
          <a:xfrm>
            <a:off x="738861" y="820294"/>
            <a:ext cx="1570138"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FF0000"/>
                </a:solidFill>
                <a:latin typeface="Microsoft YaHei"/>
                <a:ea typeface="Microsoft YaHei"/>
                <a:cs typeface="Microsoft YaHei"/>
                <a:sym typeface="Microsoft YaHei"/>
              </a:rPr>
              <a:t>Self Attention</a:t>
            </a:r>
            <a:endParaRPr sz="1800">
              <a:solidFill>
                <a:srgbClr val="FF0000"/>
              </a:solidFill>
              <a:latin typeface="Microsoft YaHei"/>
              <a:ea typeface="Microsoft YaHei"/>
              <a:cs typeface="Microsoft YaHei"/>
              <a:sym typeface="Microsoft YaHei"/>
            </a:endParaRPr>
          </a:p>
        </p:txBody>
      </p:sp>
      <p:sp>
        <p:nvSpPr>
          <p:cNvPr id="716" name="Google Shape;716;p73"/>
          <p:cNvSpPr txBox="1"/>
          <p:nvPr/>
        </p:nvSpPr>
        <p:spPr>
          <a:xfrm>
            <a:off x="146374" y="2381417"/>
            <a:ext cx="2415940" cy="193899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First we create three vectors</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by multiplying input embedding</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(1x512)</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 x</a:t>
            </a:r>
            <a:r>
              <a:rPr baseline="-25000" lang="en" sz="1400">
                <a:solidFill>
                  <a:schemeClr val="dk1"/>
                </a:solidFill>
                <a:latin typeface="Calibri"/>
                <a:ea typeface="Calibri"/>
                <a:cs typeface="Calibri"/>
                <a:sym typeface="Calibri"/>
              </a:rPr>
              <a:t>i</a:t>
            </a:r>
            <a:r>
              <a:rPr lang="en" sz="1400">
                <a:solidFill>
                  <a:schemeClr val="dk1"/>
                </a:solidFill>
                <a:latin typeface="Calibri"/>
                <a:ea typeface="Calibri"/>
                <a:cs typeface="Calibri"/>
                <a:sym typeface="Calibri"/>
              </a:rPr>
              <a:t> with three matrices (64x512):</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q</a:t>
            </a:r>
            <a:r>
              <a:rPr baseline="-25000" lang="en" sz="1400">
                <a:solidFill>
                  <a:schemeClr val="dk1"/>
                </a:solidFill>
                <a:latin typeface="Calibri"/>
                <a:ea typeface="Calibri"/>
                <a:cs typeface="Calibri"/>
                <a:sym typeface="Calibri"/>
              </a:rPr>
              <a:t>i</a:t>
            </a:r>
            <a:r>
              <a:rPr lang="en" sz="1400">
                <a:solidFill>
                  <a:schemeClr val="dk1"/>
                </a:solidFill>
                <a:latin typeface="Calibri"/>
                <a:ea typeface="Calibri"/>
                <a:cs typeface="Calibri"/>
                <a:sym typeface="Calibri"/>
              </a:rPr>
              <a:t> = x</a:t>
            </a:r>
            <a:r>
              <a:rPr baseline="-25000" lang="en" sz="1400">
                <a:solidFill>
                  <a:schemeClr val="dk1"/>
                </a:solidFill>
                <a:latin typeface="Calibri"/>
                <a:ea typeface="Calibri"/>
                <a:cs typeface="Calibri"/>
                <a:sym typeface="Calibri"/>
              </a:rPr>
              <a:t>i</a:t>
            </a:r>
            <a:r>
              <a:rPr lang="en" sz="1400">
                <a:solidFill>
                  <a:schemeClr val="dk1"/>
                </a:solidFill>
                <a:latin typeface="Calibri"/>
                <a:ea typeface="Calibri"/>
                <a:cs typeface="Calibri"/>
                <a:sym typeface="Calibri"/>
              </a:rPr>
              <a:t> W</a:t>
            </a:r>
            <a:r>
              <a:rPr baseline="30000" lang="en" sz="1400">
                <a:solidFill>
                  <a:schemeClr val="dk1"/>
                </a:solidFill>
                <a:latin typeface="Calibri"/>
                <a:ea typeface="Calibri"/>
                <a:cs typeface="Calibri"/>
                <a:sym typeface="Calibri"/>
              </a:rPr>
              <a:t>Q</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K</a:t>
            </a:r>
            <a:r>
              <a:rPr baseline="-25000" lang="en" sz="1400">
                <a:solidFill>
                  <a:schemeClr val="dk1"/>
                </a:solidFill>
                <a:latin typeface="Calibri"/>
                <a:ea typeface="Calibri"/>
                <a:cs typeface="Calibri"/>
                <a:sym typeface="Calibri"/>
              </a:rPr>
              <a:t>i</a:t>
            </a:r>
            <a:r>
              <a:rPr lang="en" sz="1400">
                <a:solidFill>
                  <a:schemeClr val="dk1"/>
                </a:solidFill>
                <a:latin typeface="Calibri"/>
                <a:ea typeface="Calibri"/>
                <a:cs typeface="Calibri"/>
                <a:sym typeface="Calibri"/>
              </a:rPr>
              <a:t> = x</a:t>
            </a:r>
            <a:r>
              <a:rPr baseline="-25000" lang="en" sz="1400">
                <a:solidFill>
                  <a:schemeClr val="dk1"/>
                </a:solidFill>
                <a:latin typeface="Calibri"/>
                <a:ea typeface="Calibri"/>
                <a:cs typeface="Calibri"/>
                <a:sym typeface="Calibri"/>
              </a:rPr>
              <a:t>i</a:t>
            </a:r>
            <a:r>
              <a:rPr lang="en" sz="1400">
                <a:solidFill>
                  <a:schemeClr val="dk1"/>
                </a:solidFill>
                <a:latin typeface="Calibri"/>
                <a:ea typeface="Calibri"/>
                <a:cs typeface="Calibri"/>
                <a:sym typeface="Calibri"/>
              </a:rPr>
              <a:t> W</a:t>
            </a:r>
            <a:r>
              <a:rPr baseline="30000" lang="en" sz="1400">
                <a:solidFill>
                  <a:schemeClr val="dk1"/>
                </a:solidFill>
                <a:latin typeface="Calibri"/>
                <a:ea typeface="Calibri"/>
                <a:cs typeface="Calibri"/>
                <a:sym typeface="Calibri"/>
              </a:rPr>
              <a:t>K</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V</a:t>
            </a:r>
            <a:r>
              <a:rPr baseline="-25000" lang="en" sz="1400">
                <a:solidFill>
                  <a:schemeClr val="dk1"/>
                </a:solidFill>
                <a:latin typeface="Calibri"/>
                <a:ea typeface="Calibri"/>
                <a:cs typeface="Calibri"/>
                <a:sym typeface="Calibri"/>
              </a:rPr>
              <a:t>i</a:t>
            </a:r>
            <a:r>
              <a:rPr lang="en" sz="1400">
                <a:solidFill>
                  <a:schemeClr val="dk1"/>
                </a:solidFill>
                <a:latin typeface="Calibri"/>
                <a:ea typeface="Calibri"/>
                <a:cs typeface="Calibri"/>
                <a:sym typeface="Calibri"/>
              </a:rPr>
              <a:t> = x</a:t>
            </a:r>
            <a:r>
              <a:rPr baseline="-25000" lang="en" sz="1400">
                <a:solidFill>
                  <a:schemeClr val="dk1"/>
                </a:solidFill>
                <a:latin typeface="Calibri"/>
                <a:ea typeface="Calibri"/>
                <a:cs typeface="Calibri"/>
                <a:sym typeface="Calibri"/>
              </a:rPr>
              <a:t>i </a:t>
            </a:r>
            <a:r>
              <a:rPr lang="en" sz="1400">
                <a:solidFill>
                  <a:schemeClr val="dk1"/>
                </a:solidFill>
                <a:latin typeface="Calibri"/>
                <a:ea typeface="Calibri"/>
                <a:cs typeface="Calibri"/>
                <a:sym typeface="Calibri"/>
              </a:rPr>
              <a:t>W</a:t>
            </a:r>
            <a:r>
              <a:rPr baseline="30000" lang="en" sz="1400">
                <a:solidFill>
                  <a:schemeClr val="dk1"/>
                </a:solidFill>
                <a:latin typeface="Calibri"/>
                <a:ea typeface="Calibri"/>
                <a:cs typeface="Calibri"/>
                <a:sym typeface="Calibri"/>
              </a:rPr>
              <a:t>V</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717" name="Google Shape;717;p73"/>
          <p:cNvPicPr preferRelativeResize="0"/>
          <p:nvPr/>
        </p:nvPicPr>
        <p:blipFill rotWithShape="1">
          <a:blip r:embed="rId3">
            <a:alphaModFix/>
          </a:blip>
          <a:srcRect b="0" l="0" r="0" t="0"/>
          <a:stretch/>
        </p:blipFill>
        <p:spPr>
          <a:xfrm>
            <a:off x="2915111" y="820294"/>
            <a:ext cx="6031873" cy="3805250"/>
          </a:xfrm>
          <a:prstGeom prst="rect">
            <a:avLst/>
          </a:prstGeom>
          <a:noFill/>
          <a:ln>
            <a:noFill/>
          </a:ln>
        </p:spPr>
      </p:pic>
      <p:sp>
        <p:nvSpPr>
          <p:cNvPr id="718" name="Google Shape;718;p73"/>
          <p:cNvSpPr txBox="1"/>
          <p:nvPr/>
        </p:nvSpPr>
        <p:spPr>
          <a:xfrm>
            <a:off x="970469" y="181679"/>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4"/>
          <p:cNvSpPr/>
          <p:nvPr/>
        </p:nvSpPr>
        <p:spPr>
          <a:xfrm>
            <a:off x="738861" y="820294"/>
            <a:ext cx="1570138"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FF0000"/>
                </a:solidFill>
                <a:latin typeface="Microsoft YaHei"/>
                <a:ea typeface="Microsoft YaHei"/>
                <a:cs typeface="Microsoft YaHei"/>
                <a:sym typeface="Microsoft YaHei"/>
              </a:rPr>
              <a:t>Self Attention</a:t>
            </a:r>
            <a:endParaRPr sz="1800">
              <a:solidFill>
                <a:srgbClr val="FF0000"/>
              </a:solidFill>
              <a:latin typeface="Microsoft YaHei"/>
              <a:ea typeface="Microsoft YaHei"/>
              <a:cs typeface="Microsoft YaHei"/>
              <a:sym typeface="Microsoft YaHei"/>
            </a:endParaRPr>
          </a:p>
        </p:txBody>
      </p:sp>
      <p:sp>
        <p:nvSpPr>
          <p:cNvPr id="725" name="Google Shape;725;p74"/>
          <p:cNvSpPr txBox="1"/>
          <p:nvPr/>
        </p:nvSpPr>
        <p:spPr>
          <a:xfrm>
            <a:off x="146374" y="2381417"/>
            <a:ext cx="2196755" cy="90024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Now we need to calculate</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a score to determine how </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much focus to place on other</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Parts of the input.</a:t>
            </a:r>
            <a:endParaRPr sz="1100"/>
          </a:p>
        </p:txBody>
      </p:sp>
      <p:pic>
        <p:nvPicPr>
          <p:cNvPr id="726" name="Google Shape;726;p74"/>
          <p:cNvPicPr preferRelativeResize="0"/>
          <p:nvPr/>
        </p:nvPicPr>
        <p:blipFill rotWithShape="1">
          <a:blip r:embed="rId3">
            <a:alphaModFix/>
          </a:blip>
          <a:srcRect b="0" l="0" r="0" t="0"/>
          <a:stretch/>
        </p:blipFill>
        <p:spPr>
          <a:xfrm>
            <a:off x="2562314" y="1039969"/>
            <a:ext cx="6524625" cy="3409950"/>
          </a:xfrm>
          <a:prstGeom prst="rect">
            <a:avLst/>
          </a:prstGeom>
          <a:noFill/>
          <a:ln>
            <a:noFill/>
          </a:ln>
        </p:spPr>
      </p:pic>
      <p:sp>
        <p:nvSpPr>
          <p:cNvPr id="727" name="Google Shape;727;p74"/>
          <p:cNvSpPr txBox="1"/>
          <p:nvPr/>
        </p:nvSpPr>
        <p:spPr>
          <a:xfrm>
            <a:off x="970469" y="181679"/>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5"/>
          <p:cNvSpPr/>
          <p:nvPr/>
        </p:nvSpPr>
        <p:spPr>
          <a:xfrm>
            <a:off x="738861" y="820294"/>
            <a:ext cx="1570138"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FF0000"/>
                </a:solidFill>
                <a:latin typeface="Microsoft YaHei"/>
                <a:ea typeface="Microsoft YaHei"/>
                <a:cs typeface="Microsoft YaHei"/>
                <a:sym typeface="Microsoft YaHei"/>
              </a:rPr>
              <a:t>Self Attention</a:t>
            </a:r>
            <a:endParaRPr sz="1800">
              <a:solidFill>
                <a:srgbClr val="FF0000"/>
              </a:solidFill>
              <a:latin typeface="Microsoft YaHei"/>
              <a:ea typeface="Microsoft YaHei"/>
              <a:cs typeface="Microsoft YaHei"/>
              <a:sym typeface="Microsoft YaHei"/>
            </a:endParaRPr>
          </a:p>
        </p:txBody>
      </p:sp>
      <p:pic>
        <p:nvPicPr>
          <p:cNvPr id="734" name="Google Shape;734;p75"/>
          <p:cNvPicPr preferRelativeResize="0"/>
          <p:nvPr/>
        </p:nvPicPr>
        <p:blipFill rotWithShape="1">
          <a:blip r:embed="rId3">
            <a:alphaModFix/>
          </a:blip>
          <a:srcRect b="0" l="0" r="0" t="0"/>
          <a:stretch/>
        </p:blipFill>
        <p:spPr>
          <a:xfrm>
            <a:off x="3446082" y="0"/>
            <a:ext cx="5412036" cy="5143500"/>
          </a:xfrm>
          <a:prstGeom prst="rect">
            <a:avLst/>
          </a:prstGeom>
          <a:noFill/>
          <a:ln>
            <a:noFill/>
          </a:ln>
        </p:spPr>
      </p:pic>
      <p:sp>
        <p:nvSpPr>
          <p:cNvPr id="735" name="Google Shape;735;p75"/>
          <p:cNvSpPr txBox="1"/>
          <p:nvPr/>
        </p:nvSpPr>
        <p:spPr>
          <a:xfrm>
            <a:off x="4940655" y="4272326"/>
            <a:ext cx="1824996"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z</a:t>
            </a:r>
            <a:r>
              <a:rPr baseline="-25000" lang="en" sz="1800">
                <a:solidFill>
                  <a:schemeClr val="dk1"/>
                </a:solidFill>
                <a:latin typeface="Calibri"/>
                <a:ea typeface="Calibri"/>
                <a:cs typeface="Calibri"/>
                <a:sym typeface="Calibri"/>
              </a:rPr>
              <a:t>1</a:t>
            </a:r>
            <a:r>
              <a:rPr lang="en" sz="1800">
                <a:solidFill>
                  <a:schemeClr val="dk1"/>
                </a:solidFill>
                <a:latin typeface="Calibri"/>
                <a:ea typeface="Calibri"/>
                <a:cs typeface="Calibri"/>
                <a:sym typeface="Calibri"/>
              </a:rPr>
              <a:t>= 0.88v</a:t>
            </a:r>
            <a:r>
              <a:rPr baseline="-25000" lang="en" sz="1800">
                <a:solidFill>
                  <a:schemeClr val="dk1"/>
                </a:solidFill>
                <a:latin typeface="Calibri"/>
                <a:ea typeface="Calibri"/>
                <a:cs typeface="Calibri"/>
                <a:sym typeface="Calibri"/>
              </a:rPr>
              <a:t>1</a:t>
            </a:r>
            <a:r>
              <a:rPr lang="en" sz="1800">
                <a:solidFill>
                  <a:schemeClr val="dk1"/>
                </a:solidFill>
                <a:latin typeface="Calibri"/>
                <a:ea typeface="Calibri"/>
                <a:cs typeface="Calibri"/>
                <a:sym typeface="Calibri"/>
              </a:rPr>
              <a:t>+ 0.12v</a:t>
            </a:r>
            <a:r>
              <a:rPr baseline="-25000"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pic>
        <p:nvPicPr>
          <p:cNvPr id="736" name="Google Shape;736;p75"/>
          <p:cNvPicPr preferRelativeResize="0"/>
          <p:nvPr/>
        </p:nvPicPr>
        <p:blipFill rotWithShape="1">
          <a:blip r:embed="rId4">
            <a:alphaModFix/>
          </a:blip>
          <a:srcRect b="0" l="0" r="0" t="0"/>
          <a:stretch/>
        </p:blipFill>
        <p:spPr>
          <a:xfrm>
            <a:off x="-231778" y="2429975"/>
            <a:ext cx="3827249" cy="1495755"/>
          </a:xfrm>
          <a:prstGeom prst="rect">
            <a:avLst/>
          </a:prstGeom>
          <a:noFill/>
          <a:ln>
            <a:noFill/>
          </a:ln>
        </p:spPr>
      </p:pic>
      <p:sp>
        <p:nvSpPr>
          <p:cNvPr id="737" name="Google Shape;737;p75"/>
          <p:cNvSpPr txBox="1"/>
          <p:nvPr/>
        </p:nvSpPr>
        <p:spPr>
          <a:xfrm>
            <a:off x="106607" y="1977297"/>
            <a:ext cx="915981"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Formula</a:t>
            </a:r>
            <a:endParaRPr sz="1800">
              <a:solidFill>
                <a:schemeClr val="dk1"/>
              </a:solidFill>
              <a:latin typeface="Calibri"/>
              <a:ea typeface="Calibri"/>
              <a:cs typeface="Calibri"/>
              <a:sym typeface="Calibri"/>
            </a:endParaRPr>
          </a:p>
        </p:txBody>
      </p:sp>
      <p:sp>
        <p:nvSpPr>
          <p:cNvPr id="738" name="Google Shape;738;p75"/>
          <p:cNvSpPr txBox="1"/>
          <p:nvPr/>
        </p:nvSpPr>
        <p:spPr>
          <a:xfrm>
            <a:off x="106607" y="4099201"/>
            <a:ext cx="3177793"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d</a:t>
            </a:r>
            <a:r>
              <a:rPr baseline="-25000" lang="en" sz="1800">
                <a:solidFill>
                  <a:schemeClr val="dk1"/>
                </a:solidFill>
                <a:latin typeface="Calibri"/>
                <a:ea typeface="Calibri"/>
                <a:cs typeface="Calibri"/>
                <a:sym typeface="Calibri"/>
              </a:rPr>
              <a:t>k</a:t>
            </a:r>
            <a:r>
              <a:rPr lang="en" sz="1800">
                <a:solidFill>
                  <a:schemeClr val="dk1"/>
                </a:solidFill>
                <a:latin typeface="Calibri"/>
                <a:ea typeface="Calibri"/>
                <a:cs typeface="Calibri"/>
                <a:sym typeface="Calibri"/>
              </a:rPr>
              <a:t>=64 is dimension of key vector</a:t>
            </a:r>
            <a:endParaRPr sz="1800">
              <a:solidFill>
                <a:schemeClr val="dk1"/>
              </a:solidFill>
              <a:latin typeface="Calibri"/>
              <a:ea typeface="Calibri"/>
              <a:cs typeface="Calibri"/>
              <a:sym typeface="Calibri"/>
            </a:endParaRPr>
          </a:p>
        </p:txBody>
      </p:sp>
      <p:sp>
        <p:nvSpPr>
          <p:cNvPr id="739" name="Google Shape;739;p75"/>
          <p:cNvSpPr txBox="1"/>
          <p:nvPr/>
        </p:nvSpPr>
        <p:spPr>
          <a:xfrm>
            <a:off x="5267406" y="3839408"/>
            <a:ext cx="22506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a:t>
            </a:r>
            <a:endParaRPr sz="1100"/>
          </a:p>
        </p:txBody>
      </p:sp>
      <p:sp>
        <p:nvSpPr>
          <p:cNvPr id="740" name="Google Shape;740;p75"/>
          <p:cNvSpPr txBox="1"/>
          <p:nvPr/>
        </p:nvSpPr>
        <p:spPr>
          <a:xfrm>
            <a:off x="6882555" y="3839132"/>
            <a:ext cx="22506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a:t>
            </a:r>
            <a:endParaRPr sz="1100"/>
          </a:p>
        </p:txBody>
      </p:sp>
      <p:sp>
        <p:nvSpPr>
          <p:cNvPr id="741" name="Google Shape;741;p75"/>
          <p:cNvSpPr txBox="1"/>
          <p:nvPr/>
        </p:nvSpPr>
        <p:spPr>
          <a:xfrm>
            <a:off x="41273" y="152425"/>
            <a:ext cx="34635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p:nvPr/>
        </p:nvSpPr>
        <p:spPr>
          <a:xfrm>
            <a:off x="738860" y="776996"/>
            <a:ext cx="7616833"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2. CNN</a:t>
            </a:r>
            <a:endParaRPr sz="1800">
              <a:solidFill>
                <a:srgbClr val="2E4864"/>
              </a:solidFill>
              <a:latin typeface="Microsoft YaHei"/>
              <a:ea typeface="Microsoft YaHei"/>
              <a:cs typeface="Microsoft YaHei"/>
              <a:sym typeface="Microsoft YaHei"/>
            </a:endParaRPr>
          </a:p>
        </p:txBody>
      </p:sp>
      <p:sp>
        <p:nvSpPr>
          <p:cNvPr id="170" name="Google Shape;170;p31"/>
          <p:cNvSpPr txBox="1"/>
          <p:nvPr/>
        </p:nvSpPr>
        <p:spPr>
          <a:xfrm>
            <a:off x="977806" y="1361983"/>
            <a:ext cx="7152731" cy="761747"/>
          </a:xfrm>
          <a:prstGeom prst="rect">
            <a:avLst/>
          </a:prstGeom>
          <a:noFill/>
          <a:ln>
            <a:noFill/>
          </a:ln>
        </p:spPr>
        <p:txBody>
          <a:bodyPr anchorCtr="0" anchor="t" bIns="34275" lIns="68575" spcFirstLastPara="1" rIns="68575" wrap="square" tIns="34275">
            <a:spAutoFit/>
          </a:bodyPr>
          <a:lstStyle/>
          <a:p>
            <a:pPr indent="-342900" lvl="0" marL="342900" marR="0" rtl="0" algn="l">
              <a:spcBef>
                <a:spcPts val="0"/>
              </a:spcBef>
              <a:spcAft>
                <a:spcPts val="0"/>
              </a:spcAft>
              <a:buNone/>
            </a:pPr>
            <a:r>
              <a:rPr lang="en" sz="1500">
                <a:solidFill>
                  <a:schemeClr val="dk1"/>
                </a:solidFill>
                <a:latin typeface="Arial"/>
                <a:ea typeface="Arial"/>
                <a:cs typeface="Arial"/>
                <a:sym typeface="Arial"/>
              </a:rPr>
              <a:t>A CNN is a neural network with some convolutional layers </a:t>
            </a:r>
            <a:endParaRPr sz="1100"/>
          </a:p>
          <a:p>
            <a:pPr indent="-342900" lvl="0" marL="342900" marR="0" rtl="0" algn="l">
              <a:spcBef>
                <a:spcPts val="0"/>
              </a:spcBef>
              <a:spcAft>
                <a:spcPts val="0"/>
              </a:spcAft>
              <a:buNone/>
            </a:pPr>
            <a:r>
              <a:rPr lang="en" sz="1500">
                <a:solidFill>
                  <a:schemeClr val="dk1"/>
                </a:solidFill>
                <a:latin typeface="Arial"/>
                <a:ea typeface="Arial"/>
                <a:cs typeface="Arial"/>
                <a:sym typeface="Arial"/>
              </a:rPr>
              <a:t>(and some other layers).  A convolutional layer has a number </a:t>
            </a:r>
            <a:endParaRPr sz="1100"/>
          </a:p>
          <a:p>
            <a:pPr indent="-342900" lvl="0" marL="342900" marR="0" rtl="0" algn="l">
              <a:spcBef>
                <a:spcPts val="0"/>
              </a:spcBef>
              <a:spcAft>
                <a:spcPts val="0"/>
              </a:spcAft>
              <a:buNone/>
            </a:pPr>
            <a:r>
              <a:rPr lang="en" sz="1500">
                <a:solidFill>
                  <a:schemeClr val="dk1"/>
                </a:solidFill>
                <a:latin typeface="Arial"/>
                <a:ea typeface="Arial"/>
                <a:cs typeface="Arial"/>
                <a:sym typeface="Arial"/>
              </a:rPr>
              <a:t>of filters that do convolutional operation. </a:t>
            </a:r>
            <a:endParaRPr sz="1100"/>
          </a:p>
        </p:txBody>
      </p:sp>
      <p:pic>
        <p:nvPicPr>
          <p:cNvPr id="171" name="Google Shape;171;p31"/>
          <p:cNvPicPr preferRelativeResize="0"/>
          <p:nvPr/>
        </p:nvPicPr>
        <p:blipFill rotWithShape="1">
          <a:blip r:embed="rId3">
            <a:alphaModFix/>
          </a:blip>
          <a:srcRect b="0" l="0" r="0" t="0"/>
          <a:stretch/>
        </p:blipFill>
        <p:spPr>
          <a:xfrm>
            <a:off x="2057400" y="2343150"/>
            <a:ext cx="2886075" cy="2371725"/>
          </a:xfrm>
          <a:prstGeom prst="rect">
            <a:avLst/>
          </a:prstGeom>
          <a:noFill/>
          <a:ln>
            <a:noFill/>
          </a:ln>
        </p:spPr>
      </p:pic>
      <p:sp>
        <p:nvSpPr>
          <p:cNvPr id="172" name="Google Shape;172;p31"/>
          <p:cNvSpPr txBox="1"/>
          <p:nvPr/>
        </p:nvSpPr>
        <p:spPr>
          <a:xfrm>
            <a:off x="3314700" y="4114800"/>
            <a:ext cx="628650" cy="277416"/>
          </a:xfrm>
          <a:prstGeom prst="rect">
            <a:avLst/>
          </a:prstGeom>
          <a:solidFill>
            <a:srgbClr val="FFFF00"/>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A filter</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6"/>
          <p:cNvSpPr/>
          <p:nvPr/>
        </p:nvSpPr>
        <p:spPr>
          <a:xfrm>
            <a:off x="60580" y="935759"/>
            <a:ext cx="1714451"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Multiple heads</a:t>
            </a:r>
            <a:endParaRPr sz="1800">
              <a:solidFill>
                <a:srgbClr val="2E4864"/>
              </a:solidFill>
              <a:latin typeface="Microsoft YaHei"/>
              <a:ea typeface="Microsoft YaHei"/>
              <a:cs typeface="Microsoft YaHei"/>
              <a:sym typeface="Microsoft YaHei"/>
            </a:endParaRPr>
          </a:p>
        </p:txBody>
      </p:sp>
      <p:sp>
        <p:nvSpPr>
          <p:cNvPr id="748" name="Google Shape;748;p76"/>
          <p:cNvSpPr txBox="1"/>
          <p:nvPr/>
        </p:nvSpPr>
        <p:spPr>
          <a:xfrm>
            <a:off x="144313" y="1472215"/>
            <a:ext cx="2308999" cy="2562240"/>
          </a:xfrm>
          <a:prstGeom prst="rect">
            <a:avLst/>
          </a:prstGeom>
          <a:noFill/>
          <a:ln>
            <a:noFill/>
          </a:ln>
        </p:spPr>
        <p:txBody>
          <a:bodyPr anchorCtr="0" anchor="t" bIns="34275" lIns="68575" spcFirstLastPara="1" rIns="68575" wrap="square" tIns="34275">
            <a:spAutoFit/>
          </a:bodyPr>
          <a:lstStyle/>
          <a:p>
            <a:pPr indent="-342900" lvl="0" marL="342900" marR="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It expands the model’s ability to focus on different positions.</a:t>
            </a:r>
            <a:endParaRPr sz="1100"/>
          </a:p>
          <a:p>
            <a:pPr indent="-342900" lvl="0" marL="342900" marR="0" rtl="0" algn="l">
              <a:spcBef>
                <a:spcPts val="0"/>
              </a:spcBef>
              <a:spcAft>
                <a:spcPts val="0"/>
              </a:spcAft>
              <a:buClr>
                <a:schemeClr val="dk1"/>
              </a:buClr>
              <a:buSzPts val="1800"/>
              <a:buFont typeface="Calibri"/>
              <a:buAutoNum type="arabicPeriod"/>
            </a:pPr>
            <a:r>
              <a:rPr lang="en" sz="1800">
                <a:solidFill>
                  <a:schemeClr val="dk1"/>
                </a:solidFill>
                <a:latin typeface="Calibri"/>
                <a:ea typeface="Calibri"/>
                <a:cs typeface="Calibri"/>
                <a:sym typeface="Calibri"/>
              </a:rPr>
              <a:t>It gives the attention layer multiple “representation subspaces”</a:t>
            </a:r>
            <a:endParaRPr sz="1100"/>
          </a:p>
        </p:txBody>
      </p:sp>
      <p:pic>
        <p:nvPicPr>
          <p:cNvPr id="749" name="Google Shape;749;p76"/>
          <p:cNvPicPr preferRelativeResize="0"/>
          <p:nvPr/>
        </p:nvPicPr>
        <p:blipFill rotWithShape="1">
          <a:blip r:embed="rId3">
            <a:alphaModFix/>
          </a:blip>
          <a:srcRect b="0" l="0" r="0" t="0"/>
          <a:stretch/>
        </p:blipFill>
        <p:spPr>
          <a:xfrm>
            <a:off x="2450018" y="995062"/>
            <a:ext cx="6693983" cy="3176026"/>
          </a:xfrm>
          <a:prstGeom prst="rect">
            <a:avLst/>
          </a:prstGeom>
          <a:noFill/>
          <a:ln>
            <a:noFill/>
          </a:ln>
        </p:spPr>
      </p:pic>
      <p:sp>
        <p:nvSpPr>
          <p:cNvPr id="750" name="Google Shape;750;p76"/>
          <p:cNvSpPr txBox="1"/>
          <p:nvPr/>
        </p:nvSpPr>
        <p:spPr>
          <a:xfrm>
            <a:off x="465644" y="189004"/>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7"/>
          <p:cNvSpPr/>
          <p:nvPr/>
        </p:nvSpPr>
        <p:spPr>
          <a:xfrm>
            <a:off x="0" y="1248121"/>
            <a:ext cx="1354344" cy="2539157"/>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The output is expecting only a 2x4</a:t>
            </a:r>
            <a:endParaRPr sz="1100"/>
          </a:p>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(|input|x64) matrix, hence, </a:t>
            </a:r>
            <a:endParaRPr sz="1800">
              <a:solidFill>
                <a:srgbClr val="2E4864"/>
              </a:solidFill>
              <a:latin typeface="Microsoft YaHei"/>
              <a:ea typeface="Microsoft YaHei"/>
              <a:cs typeface="Microsoft YaHei"/>
              <a:sym typeface="Microsoft YaHei"/>
            </a:endParaRPr>
          </a:p>
        </p:txBody>
      </p:sp>
      <p:pic>
        <p:nvPicPr>
          <p:cNvPr id="757" name="Google Shape;757;p77"/>
          <p:cNvPicPr preferRelativeResize="0"/>
          <p:nvPr/>
        </p:nvPicPr>
        <p:blipFill rotWithShape="1">
          <a:blip r:embed="rId3">
            <a:alphaModFix/>
          </a:blip>
          <a:srcRect b="0" l="0" r="0" t="0"/>
          <a:stretch/>
        </p:blipFill>
        <p:spPr>
          <a:xfrm>
            <a:off x="1267755" y="668453"/>
            <a:ext cx="8004548" cy="4428172"/>
          </a:xfrm>
          <a:prstGeom prst="rect">
            <a:avLst/>
          </a:prstGeom>
          <a:noFill/>
          <a:ln>
            <a:noFill/>
          </a:ln>
        </p:spPr>
      </p:pic>
      <p:sp>
        <p:nvSpPr>
          <p:cNvPr id="758" name="Google Shape;758;p77"/>
          <p:cNvSpPr txBox="1"/>
          <p:nvPr/>
        </p:nvSpPr>
        <p:spPr>
          <a:xfrm>
            <a:off x="970469" y="181679"/>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8"/>
          <p:cNvSpPr/>
          <p:nvPr/>
        </p:nvSpPr>
        <p:spPr>
          <a:xfrm>
            <a:off x="1890494" y="472506"/>
            <a:ext cx="5642618"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Representing the input order (positional encoding) </a:t>
            </a:r>
            <a:endParaRPr sz="1800">
              <a:solidFill>
                <a:srgbClr val="2E4864"/>
              </a:solidFill>
              <a:latin typeface="Microsoft YaHei"/>
              <a:ea typeface="Microsoft YaHei"/>
              <a:cs typeface="Microsoft YaHei"/>
              <a:sym typeface="Microsoft YaHei"/>
            </a:endParaRPr>
          </a:p>
        </p:txBody>
      </p:sp>
      <p:sp>
        <p:nvSpPr>
          <p:cNvPr id="765" name="Google Shape;765;p78"/>
          <p:cNvSpPr txBox="1"/>
          <p:nvPr/>
        </p:nvSpPr>
        <p:spPr>
          <a:xfrm>
            <a:off x="503625" y="1010295"/>
            <a:ext cx="8640375"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The transformer adds a vector to each input embedding. These vectors follow a specific pattern that the model learns, which helps it determine the position of each word, or the distance between different words in the sequence. The intuition here is that adding these values to the embeddings provides meaningful distances between the embedding vectors once they’re projected into Q/K/V vectors and during dot-product attention.</a:t>
            </a:r>
            <a:endParaRPr sz="1100"/>
          </a:p>
        </p:txBody>
      </p:sp>
      <p:pic>
        <p:nvPicPr>
          <p:cNvPr id="766" name="Google Shape;766;p78"/>
          <p:cNvPicPr preferRelativeResize="0"/>
          <p:nvPr/>
        </p:nvPicPr>
        <p:blipFill rotWithShape="1">
          <a:blip r:embed="rId3">
            <a:alphaModFix/>
          </a:blip>
          <a:srcRect b="0" l="0" r="0" t="0"/>
          <a:stretch/>
        </p:blipFill>
        <p:spPr>
          <a:xfrm>
            <a:off x="3826234" y="2521335"/>
            <a:ext cx="4754947" cy="2622165"/>
          </a:xfrm>
          <a:prstGeom prst="rect">
            <a:avLst/>
          </a:prstGeom>
          <a:noFill/>
          <a:ln>
            <a:noFill/>
          </a:ln>
        </p:spPr>
      </p:pic>
      <p:sp>
        <p:nvSpPr>
          <p:cNvPr id="767" name="Google Shape;767;p78"/>
          <p:cNvSpPr txBox="1"/>
          <p:nvPr/>
        </p:nvSpPr>
        <p:spPr>
          <a:xfrm>
            <a:off x="131411" y="3290684"/>
            <a:ext cx="3518165" cy="69249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rgbClr val="FF0000"/>
                </a:solidFill>
                <a:latin typeface="Calibri"/>
                <a:ea typeface="Calibri"/>
                <a:cs typeface="Calibri"/>
                <a:sym typeface="Calibri"/>
              </a:rPr>
              <a:t>Can somebody present positional encoding following https://kazemnejad.com/blog/transformer_architecture_positional_encoding/  </a:t>
            </a:r>
            <a:endParaRPr sz="1100"/>
          </a:p>
        </p:txBody>
      </p:sp>
      <p:sp>
        <p:nvSpPr>
          <p:cNvPr id="768" name="Google Shape;768;p78"/>
          <p:cNvSpPr txBox="1"/>
          <p:nvPr/>
        </p:nvSpPr>
        <p:spPr>
          <a:xfrm>
            <a:off x="503619" y="137779"/>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79"/>
          <p:cNvSpPr/>
          <p:nvPr/>
        </p:nvSpPr>
        <p:spPr>
          <a:xfrm>
            <a:off x="126895" y="818802"/>
            <a:ext cx="3319186"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Add and Normalize </a:t>
            </a:r>
            <a:endParaRPr sz="1800">
              <a:solidFill>
                <a:srgbClr val="2E4864"/>
              </a:solidFill>
              <a:latin typeface="Microsoft YaHei"/>
              <a:ea typeface="Microsoft YaHei"/>
              <a:cs typeface="Microsoft YaHei"/>
              <a:sym typeface="Microsoft YaHei"/>
            </a:endParaRPr>
          </a:p>
        </p:txBody>
      </p:sp>
      <p:sp>
        <p:nvSpPr>
          <p:cNvPr id="775" name="Google Shape;775;p79"/>
          <p:cNvSpPr txBox="1"/>
          <p:nvPr/>
        </p:nvSpPr>
        <p:spPr>
          <a:xfrm>
            <a:off x="126895" y="1486581"/>
            <a:ext cx="3538642"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In order to regulate the computation, this is a normalization layer so that each feature (column) have the same average and deviation. </a:t>
            </a:r>
            <a:endParaRPr sz="1100"/>
          </a:p>
        </p:txBody>
      </p:sp>
      <p:pic>
        <p:nvPicPr>
          <p:cNvPr id="776" name="Google Shape;776;p79"/>
          <p:cNvPicPr preferRelativeResize="0"/>
          <p:nvPr/>
        </p:nvPicPr>
        <p:blipFill rotWithShape="1">
          <a:blip r:embed="rId3">
            <a:alphaModFix/>
          </a:blip>
          <a:srcRect b="0" l="0" r="0" t="0"/>
          <a:stretch/>
        </p:blipFill>
        <p:spPr>
          <a:xfrm>
            <a:off x="3694397" y="0"/>
            <a:ext cx="5498757" cy="5143500"/>
          </a:xfrm>
          <a:prstGeom prst="rect">
            <a:avLst/>
          </a:prstGeom>
          <a:noFill/>
          <a:ln>
            <a:noFill/>
          </a:ln>
        </p:spPr>
      </p:pic>
      <p:sp>
        <p:nvSpPr>
          <p:cNvPr id="777" name="Google Shape;777;p79"/>
          <p:cNvSpPr txBox="1"/>
          <p:nvPr/>
        </p:nvSpPr>
        <p:spPr>
          <a:xfrm>
            <a:off x="290044" y="145104"/>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0"/>
          <p:cNvSpPr/>
          <p:nvPr/>
        </p:nvSpPr>
        <p:spPr>
          <a:xfrm>
            <a:off x="503625" y="779558"/>
            <a:ext cx="3319186"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Layer Normalization (Hinton) </a:t>
            </a:r>
            <a:endParaRPr sz="1800">
              <a:solidFill>
                <a:srgbClr val="2E4864"/>
              </a:solidFill>
              <a:latin typeface="Microsoft YaHei"/>
              <a:ea typeface="Microsoft YaHei"/>
              <a:cs typeface="Microsoft YaHei"/>
              <a:sym typeface="Microsoft YaHei"/>
            </a:endParaRPr>
          </a:p>
        </p:txBody>
      </p:sp>
      <p:sp>
        <p:nvSpPr>
          <p:cNvPr id="784" name="Google Shape;784;p80"/>
          <p:cNvSpPr txBox="1"/>
          <p:nvPr/>
        </p:nvSpPr>
        <p:spPr>
          <a:xfrm>
            <a:off x="157275" y="1414417"/>
            <a:ext cx="3808676"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Layer normalization normalizes the inputs across the features.</a:t>
            </a:r>
            <a:endParaRPr sz="1800">
              <a:solidFill>
                <a:schemeClr val="dk1"/>
              </a:solidFill>
              <a:latin typeface="Calibri"/>
              <a:ea typeface="Calibri"/>
              <a:cs typeface="Calibri"/>
              <a:sym typeface="Calibri"/>
            </a:endParaRPr>
          </a:p>
        </p:txBody>
      </p:sp>
      <p:pic>
        <p:nvPicPr>
          <p:cNvPr id="785" name="Google Shape;785;p80"/>
          <p:cNvPicPr preferRelativeResize="0"/>
          <p:nvPr/>
        </p:nvPicPr>
        <p:blipFill rotWithShape="1">
          <a:blip r:embed="rId3">
            <a:alphaModFix/>
          </a:blip>
          <a:srcRect b="0" l="0" r="0" t="0"/>
          <a:stretch/>
        </p:blipFill>
        <p:spPr>
          <a:xfrm>
            <a:off x="4344150" y="1130116"/>
            <a:ext cx="4799850" cy="3480972"/>
          </a:xfrm>
          <a:prstGeom prst="rect">
            <a:avLst/>
          </a:prstGeom>
          <a:noFill/>
          <a:ln>
            <a:noFill/>
          </a:ln>
        </p:spPr>
      </p:pic>
      <p:pic>
        <p:nvPicPr>
          <p:cNvPr descr="Screen Shot 2020-01-12 at 1.13.24 AM.png" id="786" name="Google Shape;786;p80"/>
          <p:cNvPicPr preferRelativeResize="0"/>
          <p:nvPr/>
        </p:nvPicPr>
        <p:blipFill rotWithShape="1">
          <a:blip r:embed="rId4">
            <a:alphaModFix/>
          </a:blip>
          <a:srcRect b="0" l="0" r="0" t="0"/>
          <a:stretch/>
        </p:blipFill>
        <p:spPr>
          <a:xfrm>
            <a:off x="1" y="2215904"/>
            <a:ext cx="4344150" cy="2549993"/>
          </a:xfrm>
          <a:prstGeom prst="rect">
            <a:avLst/>
          </a:prstGeom>
          <a:noFill/>
          <a:ln>
            <a:noFill/>
          </a:ln>
        </p:spPr>
      </p:pic>
      <p:sp>
        <p:nvSpPr>
          <p:cNvPr id="787" name="Google Shape;787;p80"/>
          <p:cNvSpPr txBox="1"/>
          <p:nvPr/>
        </p:nvSpPr>
        <p:spPr>
          <a:xfrm>
            <a:off x="503619" y="213954"/>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1"/>
          <p:cNvSpPr/>
          <p:nvPr/>
        </p:nvSpPr>
        <p:spPr>
          <a:xfrm>
            <a:off x="3825727" y="-107767"/>
            <a:ext cx="3981580" cy="59247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2400">
                <a:solidFill>
                  <a:srgbClr val="FF0000"/>
                </a:solidFill>
                <a:latin typeface="Microsoft YaHei"/>
                <a:ea typeface="Microsoft YaHei"/>
                <a:cs typeface="Microsoft YaHei"/>
                <a:sym typeface="Microsoft YaHei"/>
              </a:rPr>
              <a:t>The complete transformer</a:t>
            </a:r>
            <a:endParaRPr sz="2400">
              <a:solidFill>
                <a:srgbClr val="FF0000"/>
              </a:solidFill>
              <a:latin typeface="Microsoft YaHei"/>
              <a:ea typeface="Microsoft YaHei"/>
              <a:cs typeface="Microsoft YaHei"/>
              <a:sym typeface="Microsoft YaHei"/>
            </a:endParaRPr>
          </a:p>
        </p:txBody>
      </p:sp>
      <p:pic>
        <p:nvPicPr>
          <p:cNvPr id="794" name="Google Shape;794;p81"/>
          <p:cNvPicPr preferRelativeResize="0"/>
          <p:nvPr/>
        </p:nvPicPr>
        <p:blipFill rotWithShape="1">
          <a:blip r:embed="rId3">
            <a:alphaModFix/>
          </a:blip>
          <a:srcRect b="0" l="0" r="0" t="0"/>
          <a:stretch/>
        </p:blipFill>
        <p:spPr>
          <a:xfrm>
            <a:off x="1557153" y="581072"/>
            <a:ext cx="7608626" cy="4323206"/>
          </a:xfrm>
          <a:prstGeom prst="rect">
            <a:avLst/>
          </a:prstGeom>
          <a:noFill/>
          <a:ln>
            <a:noFill/>
          </a:ln>
        </p:spPr>
      </p:pic>
      <p:sp>
        <p:nvSpPr>
          <p:cNvPr id="795" name="Google Shape;795;p81"/>
          <p:cNvSpPr txBox="1"/>
          <p:nvPr/>
        </p:nvSpPr>
        <p:spPr>
          <a:xfrm>
            <a:off x="-31178" y="1082439"/>
            <a:ext cx="1719634" cy="256224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rgbClr val="FF0000"/>
                </a:solidFill>
                <a:latin typeface="Calibri"/>
                <a:ea typeface="Calibri"/>
                <a:cs typeface="Calibri"/>
                <a:sym typeface="Calibri"/>
              </a:rPr>
              <a:t>The encoder-decoder attention </a:t>
            </a:r>
            <a:r>
              <a:rPr lang="en" sz="1800">
                <a:solidFill>
                  <a:schemeClr val="dk1"/>
                </a:solidFill>
                <a:latin typeface="Calibri"/>
                <a:ea typeface="Calibri"/>
                <a:cs typeface="Calibri"/>
                <a:sym typeface="Calibri"/>
              </a:rPr>
              <a:t>is just like self attention, except it uses K, V from the top of encoder output, and its own Q</a:t>
            </a:r>
            <a:endParaRPr sz="18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2"/>
          <p:cNvSpPr/>
          <p:nvPr/>
        </p:nvSpPr>
        <p:spPr>
          <a:xfrm>
            <a:off x="286539" y="1051126"/>
            <a:ext cx="1382534" cy="170816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Decoder’s</a:t>
            </a:r>
            <a:endParaRPr sz="1100"/>
          </a:p>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Output</a:t>
            </a:r>
            <a:endParaRPr sz="1100"/>
          </a:p>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Linear</a:t>
            </a:r>
            <a:endParaRPr sz="1100"/>
          </a:p>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Layer</a:t>
            </a:r>
            <a:endParaRPr sz="1800">
              <a:solidFill>
                <a:srgbClr val="2E4864"/>
              </a:solidFill>
              <a:latin typeface="Microsoft YaHei"/>
              <a:ea typeface="Microsoft YaHei"/>
              <a:cs typeface="Microsoft YaHei"/>
              <a:sym typeface="Microsoft YaHei"/>
            </a:endParaRPr>
          </a:p>
        </p:txBody>
      </p:sp>
      <p:pic>
        <p:nvPicPr>
          <p:cNvPr id="802" name="Google Shape;802;p82"/>
          <p:cNvPicPr preferRelativeResize="0"/>
          <p:nvPr/>
        </p:nvPicPr>
        <p:blipFill rotWithShape="1">
          <a:blip r:embed="rId3">
            <a:alphaModFix/>
          </a:blip>
          <a:srcRect b="0" l="0" r="0" t="0"/>
          <a:stretch/>
        </p:blipFill>
        <p:spPr>
          <a:xfrm>
            <a:off x="1929386" y="485964"/>
            <a:ext cx="7214615" cy="4657536"/>
          </a:xfrm>
          <a:prstGeom prst="rect">
            <a:avLst/>
          </a:prstGeom>
          <a:noFill/>
          <a:ln>
            <a:noFill/>
          </a:ln>
        </p:spPr>
      </p:pic>
      <p:sp>
        <p:nvSpPr>
          <p:cNvPr id="803" name="Google Shape;803;p82"/>
          <p:cNvSpPr txBox="1"/>
          <p:nvPr/>
        </p:nvSpPr>
        <p:spPr>
          <a:xfrm>
            <a:off x="342669" y="93579"/>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3"/>
          <p:cNvSpPr/>
          <p:nvPr/>
        </p:nvSpPr>
        <p:spPr>
          <a:xfrm>
            <a:off x="286539" y="1051126"/>
            <a:ext cx="1382534" cy="170816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Decoder’s</a:t>
            </a:r>
            <a:endParaRPr sz="1100"/>
          </a:p>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Output</a:t>
            </a:r>
            <a:endParaRPr sz="1100"/>
          </a:p>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Linear</a:t>
            </a:r>
            <a:endParaRPr sz="1100"/>
          </a:p>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Layer</a:t>
            </a:r>
            <a:endParaRPr sz="1800">
              <a:solidFill>
                <a:srgbClr val="2E4864"/>
              </a:solidFill>
              <a:latin typeface="Microsoft YaHei"/>
              <a:ea typeface="Microsoft YaHei"/>
              <a:cs typeface="Microsoft YaHei"/>
              <a:sym typeface="Microsoft YaHei"/>
            </a:endParaRPr>
          </a:p>
        </p:txBody>
      </p:sp>
      <p:pic>
        <p:nvPicPr>
          <p:cNvPr descr="Screen Shot 2020-01-18 at 11.10.31 PM.png" id="810" name="Google Shape;810;p83"/>
          <p:cNvPicPr preferRelativeResize="0"/>
          <p:nvPr/>
        </p:nvPicPr>
        <p:blipFill rotWithShape="1">
          <a:blip r:embed="rId3">
            <a:alphaModFix/>
          </a:blip>
          <a:srcRect b="0" l="0" r="0" t="0"/>
          <a:stretch/>
        </p:blipFill>
        <p:spPr>
          <a:xfrm>
            <a:off x="-57726" y="540534"/>
            <a:ext cx="9144000" cy="4639567"/>
          </a:xfrm>
          <a:prstGeom prst="rect">
            <a:avLst/>
          </a:prstGeom>
          <a:noFill/>
          <a:ln>
            <a:noFill/>
          </a:ln>
        </p:spPr>
      </p:pic>
      <p:sp>
        <p:nvSpPr>
          <p:cNvPr id="811" name="Google Shape;811;p83"/>
          <p:cNvSpPr txBox="1"/>
          <p:nvPr/>
        </p:nvSpPr>
        <p:spPr>
          <a:xfrm>
            <a:off x="7547537" y="2121625"/>
            <a:ext cx="1593375"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But what about</a:t>
            </a:r>
            <a:endParaRPr sz="1100"/>
          </a:p>
          <a:p>
            <a:pPr indent="0" lvl="0" marL="0" marR="0" rtl="0" algn="l">
              <a:spcBef>
                <a:spcPts val="0"/>
              </a:spcBef>
              <a:spcAft>
                <a:spcPts val="0"/>
              </a:spcAft>
              <a:buNone/>
            </a:pPr>
            <a:r>
              <a:rPr lang="en" sz="1800">
                <a:solidFill>
                  <a:schemeClr val="dk1"/>
                </a:solidFill>
                <a:latin typeface="Calibri"/>
                <a:ea typeface="Calibri"/>
                <a:cs typeface="Calibri"/>
                <a:sym typeface="Calibri"/>
              </a:rPr>
              <a:t>Self-attention?</a:t>
            </a:r>
            <a:endParaRPr sz="1800">
              <a:solidFill>
                <a:schemeClr val="dk1"/>
              </a:solidFill>
              <a:latin typeface="Calibri"/>
              <a:ea typeface="Calibri"/>
              <a:cs typeface="Calibri"/>
              <a:sym typeface="Calibri"/>
            </a:endParaRPr>
          </a:p>
        </p:txBody>
      </p:sp>
      <p:sp>
        <p:nvSpPr>
          <p:cNvPr id="812" name="Google Shape;812;p83"/>
          <p:cNvSpPr txBox="1"/>
          <p:nvPr/>
        </p:nvSpPr>
        <p:spPr>
          <a:xfrm>
            <a:off x="3734712" y="133555"/>
            <a:ext cx="1366149"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How it works</a:t>
            </a:r>
            <a:endParaRPr sz="1800">
              <a:solidFill>
                <a:schemeClr val="dk1"/>
              </a:solidFill>
              <a:latin typeface="Calibri"/>
              <a:ea typeface="Calibri"/>
              <a:cs typeface="Calibri"/>
              <a:sym typeface="Calibri"/>
            </a:endParaRPr>
          </a:p>
        </p:txBody>
      </p:sp>
      <p:sp>
        <p:nvSpPr>
          <p:cNvPr id="813" name="Google Shape;813;p83"/>
          <p:cNvSpPr txBox="1"/>
          <p:nvPr/>
        </p:nvSpPr>
        <p:spPr>
          <a:xfrm>
            <a:off x="145094" y="110479"/>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4"/>
          <p:cNvSpPr/>
          <p:nvPr/>
        </p:nvSpPr>
        <p:spPr>
          <a:xfrm>
            <a:off x="286538" y="1051126"/>
            <a:ext cx="6322973" cy="2123658"/>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But what about self-attention when the input is “incomplete”?</a:t>
            </a:r>
            <a:endParaRPr sz="1100"/>
          </a:p>
          <a:p>
            <a:pPr indent="0" lvl="0" marL="0" marR="0" rtl="0" algn="l">
              <a:lnSpc>
                <a:spcPct val="150000"/>
              </a:lnSpc>
              <a:spcBef>
                <a:spcPts val="0"/>
              </a:spcBef>
              <a:spcAft>
                <a:spcPts val="0"/>
              </a:spcAft>
              <a:buNone/>
            </a:pPr>
            <a:r>
              <a:t/>
            </a:r>
            <a:endParaRPr sz="1800">
              <a:solidFill>
                <a:srgbClr val="2E4864"/>
              </a:solidFill>
              <a:latin typeface="Microsoft YaHei"/>
              <a:ea typeface="Microsoft YaHei"/>
              <a:cs typeface="Microsoft YaHei"/>
              <a:sym typeface="Microsoft YaHei"/>
            </a:endParaRPr>
          </a:p>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The solution is to set future unknown values with “-inf”.</a:t>
            </a:r>
            <a:endParaRPr sz="1100"/>
          </a:p>
          <a:p>
            <a:pPr indent="0" lvl="0" marL="0" marR="0" rtl="0" algn="l">
              <a:lnSpc>
                <a:spcPct val="150000"/>
              </a:lnSpc>
              <a:spcBef>
                <a:spcPts val="0"/>
              </a:spcBef>
              <a:spcAft>
                <a:spcPts val="0"/>
              </a:spcAft>
              <a:buNone/>
            </a:pPr>
            <a:r>
              <a:t/>
            </a:r>
            <a:endParaRPr sz="1800">
              <a:solidFill>
                <a:srgbClr val="2E4864"/>
              </a:solidFill>
              <a:latin typeface="Microsoft YaHei"/>
              <a:ea typeface="Microsoft YaHei"/>
              <a:cs typeface="Microsoft YaHei"/>
              <a:sym typeface="Microsoft YaHei"/>
            </a:endParaRPr>
          </a:p>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The same for Encoder-Decoder Attention.</a:t>
            </a:r>
            <a:endParaRPr sz="1100"/>
          </a:p>
        </p:txBody>
      </p:sp>
      <p:sp>
        <p:nvSpPr>
          <p:cNvPr id="820" name="Google Shape;820;p84"/>
          <p:cNvSpPr txBox="1"/>
          <p:nvPr/>
        </p:nvSpPr>
        <p:spPr>
          <a:xfrm>
            <a:off x="503619" y="213954"/>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5"/>
          <p:cNvSpPr/>
          <p:nvPr/>
        </p:nvSpPr>
        <p:spPr>
          <a:xfrm>
            <a:off x="842416" y="694847"/>
            <a:ext cx="3869660"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Training and the Loss Function</a:t>
            </a:r>
            <a:endParaRPr sz="1100"/>
          </a:p>
        </p:txBody>
      </p:sp>
      <p:sp>
        <p:nvSpPr>
          <p:cNvPr id="827" name="Google Shape;827;p85"/>
          <p:cNvSpPr txBox="1"/>
          <p:nvPr/>
        </p:nvSpPr>
        <p:spPr>
          <a:xfrm>
            <a:off x="7258912" y="2179356"/>
            <a:ext cx="1885088" cy="283923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We can use cross</a:t>
            </a:r>
            <a:endParaRPr sz="1100"/>
          </a:p>
          <a:p>
            <a:pPr indent="0" lvl="0" marL="0" marR="0" rtl="0" algn="l">
              <a:spcBef>
                <a:spcPts val="0"/>
              </a:spcBef>
              <a:spcAft>
                <a:spcPts val="0"/>
              </a:spcAft>
              <a:buNone/>
            </a:pPr>
            <a:r>
              <a:rPr lang="en" sz="1800">
                <a:solidFill>
                  <a:schemeClr val="dk1"/>
                </a:solidFill>
                <a:latin typeface="Calibri"/>
                <a:ea typeface="Calibri"/>
                <a:cs typeface="Calibri"/>
                <a:sym typeface="Calibri"/>
              </a:rPr>
              <a:t>Entropy.</a:t>
            </a:r>
            <a:endParaRPr sz="1100"/>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 sz="1800">
                <a:solidFill>
                  <a:schemeClr val="dk1"/>
                </a:solidFill>
                <a:latin typeface="Calibri"/>
                <a:ea typeface="Calibri"/>
                <a:cs typeface="Calibri"/>
                <a:sym typeface="Calibri"/>
              </a:rPr>
              <a:t>We can also optimize two words at a time: using BEAM search: keep a few alternatives for the first word.</a:t>
            </a:r>
            <a:endParaRPr sz="1800">
              <a:solidFill>
                <a:schemeClr val="dk1"/>
              </a:solidFill>
              <a:latin typeface="Calibri"/>
              <a:ea typeface="Calibri"/>
              <a:cs typeface="Calibri"/>
              <a:sym typeface="Calibri"/>
            </a:endParaRPr>
          </a:p>
        </p:txBody>
      </p:sp>
      <p:pic>
        <p:nvPicPr>
          <p:cNvPr id="828" name="Google Shape;828;p85"/>
          <p:cNvPicPr preferRelativeResize="0"/>
          <p:nvPr/>
        </p:nvPicPr>
        <p:blipFill rotWithShape="1">
          <a:blip r:embed="rId3">
            <a:alphaModFix/>
          </a:blip>
          <a:srcRect b="0" l="0" r="0" t="0"/>
          <a:stretch/>
        </p:blipFill>
        <p:spPr>
          <a:xfrm>
            <a:off x="727724" y="1274567"/>
            <a:ext cx="6327371" cy="3450379"/>
          </a:xfrm>
          <a:prstGeom prst="rect">
            <a:avLst/>
          </a:prstGeom>
          <a:noFill/>
          <a:ln>
            <a:noFill/>
          </a:ln>
        </p:spPr>
      </p:pic>
      <p:sp>
        <p:nvSpPr>
          <p:cNvPr id="829" name="Google Shape;829;p85"/>
          <p:cNvSpPr txBox="1"/>
          <p:nvPr/>
        </p:nvSpPr>
        <p:spPr>
          <a:xfrm>
            <a:off x="503619" y="213954"/>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aphicFrame>
        <p:nvGraphicFramePr>
          <p:cNvPr id="178" name="Google Shape;178;p32"/>
          <p:cNvGraphicFramePr/>
          <p:nvPr/>
        </p:nvGraphicFramePr>
        <p:xfrm>
          <a:off x="1137047" y="1534716"/>
          <a:ext cx="3000000" cy="3000000"/>
        </p:xfrm>
        <a:graphic>
          <a:graphicData uri="http://schemas.openxmlformats.org/drawingml/2006/table">
            <a:tbl>
              <a:tblPr>
                <a:noFill/>
                <a:tableStyleId>{59D5847B-B997-4683-AD18-822CF0CF347F}</a:tableStyleId>
              </a:tblPr>
              <a:tblGrid>
                <a:gridCol w="359550"/>
                <a:gridCol w="358350"/>
                <a:gridCol w="359550"/>
                <a:gridCol w="359550"/>
                <a:gridCol w="358375"/>
                <a:gridCol w="359550"/>
              </a:tblGrid>
              <a:tr h="278600">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sz="1100"/>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9" name="Google Shape;179;p32"/>
          <p:cNvSpPr txBox="1"/>
          <p:nvPr/>
        </p:nvSpPr>
        <p:spPr>
          <a:xfrm>
            <a:off x="1334691" y="3777853"/>
            <a:ext cx="1759744" cy="3452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Input</a:t>
            </a:r>
            <a:endParaRPr sz="1800">
              <a:solidFill>
                <a:schemeClr val="dk1"/>
              </a:solidFill>
              <a:latin typeface="Arial"/>
              <a:ea typeface="Arial"/>
              <a:cs typeface="Arial"/>
              <a:sym typeface="Arial"/>
            </a:endParaRPr>
          </a:p>
        </p:txBody>
      </p:sp>
      <p:graphicFrame>
        <p:nvGraphicFramePr>
          <p:cNvPr id="180" name="Google Shape;180;p32"/>
          <p:cNvGraphicFramePr/>
          <p:nvPr/>
        </p:nvGraphicFramePr>
        <p:xfrm>
          <a:off x="4342210" y="1287066"/>
          <a:ext cx="3000000" cy="3000000"/>
        </p:xfrm>
        <a:graphic>
          <a:graphicData uri="http://schemas.openxmlformats.org/drawingml/2006/table">
            <a:tbl>
              <a:tblPr>
                <a:noFill/>
                <a:tableStyleId>{59D5847B-B997-4683-AD18-822CF0CF347F}</a:tableStyleId>
              </a:tblPr>
              <a:tblGrid>
                <a:gridCol w="405975"/>
                <a:gridCol w="404800"/>
                <a:gridCol w="406000"/>
              </a:tblGrid>
              <a:tr h="278600">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sp>
        <p:nvSpPr>
          <p:cNvPr id="181" name="Google Shape;181;p32"/>
          <p:cNvSpPr txBox="1"/>
          <p:nvPr/>
        </p:nvSpPr>
        <p:spPr>
          <a:xfrm>
            <a:off x="5491163" y="1551385"/>
            <a:ext cx="1085850" cy="34647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Filter 1</a:t>
            </a:r>
            <a:endParaRPr sz="1800">
              <a:solidFill>
                <a:schemeClr val="dk1"/>
              </a:solidFill>
              <a:latin typeface="Arial"/>
              <a:ea typeface="Arial"/>
              <a:cs typeface="Arial"/>
              <a:sym typeface="Arial"/>
            </a:endParaRPr>
          </a:p>
        </p:txBody>
      </p:sp>
      <p:graphicFrame>
        <p:nvGraphicFramePr>
          <p:cNvPr id="182" name="Google Shape;182;p32"/>
          <p:cNvGraphicFramePr/>
          <p:nvPr/>
        </p:nvGraphicFramePr>
        <p:xfrm>
          <a:off x="4342210" y="2506266"/>
          <a:ext cx="3000000" cy="3000000"/>
        </p:xfrm>
        <a:graphic>
          <a:graphicData uri="http://schemas.openxmlformats.org/drawingml/2006/table">
            <a:tbl>
              <a:tblPr>
                <a:noFill/>
                <a:tableStyleId>{59D5847B-B997-4683-AD18-822CF0CF347F}</a:tableStyleId>
              </a:tblPr>
              <a:tblGrid>
                <a:gridCol w="405975"/>
                <a:gridCol w="404800"/>
                <a:gridCol w="406000"/>
              </a:tblGrid>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9F9FF"/>
                    </a:solidFill>
                  </a:tcPr>
                </a:tc>
              </a:tr>
            </a:tbl>
          </a:graphicData>
        </a:graphic>
      </p:graphicFrame>
      <p:sp>
        <p:nvSpPr>
          <p:cNvPr id="183" name="Google Shape;183;p32"/>
          <p:cNvSpPr txBox="1"/>
          <p:nvPr/>
        </p:nvSpPr>
        <p:spPr>
          <a:xfrm>
            <a:off x="5491163" y="2759869"/>
            <a:ext cx="1085850" cy="34647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Filter 2</a:t>
            </a:r>
            <a:endParaRPr sz="1800">
              <a:solidFill>
                <a:schemeClr val="dk1"/>
              </a:solidFill>
              <a:latin typeface="Arial"/>
              <a:ea typeface="Arial"/>
              <a:cs typeface="Arial"/>
              <a:sym typeface="Arial"/>
            </a:endParaRPr>
          </a:p>
        </p:txBody>
      </p:sp>
      <p:sp>
        <p:nvSpPr>
          <p:cNvPr id="184" name="Google Shape;184;p32"/>
          <p:cNvSpPr txBox="1"/>
          <p:nvPr/>
        </p:nvSpPr>
        <p:spPr>
          <a:xfrm rot="5400000">
            <a:off x="4770239" y="3661768"/>
            <a:ext cx="531019" cy="3917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100">
                <a:solidFill>
                  <a:schemeClr val="dk1"/>
                </a:solidFill>
                <a:latin typeface="Arial"/>
                <a:ea typeface="Arial"/>
                <a:cs typeface="Arial"/>
                <a:sym typeface="Arial"/>
              </a:rPr>
              <a:t>……</a:t>
            </a:r>
            <a:endParaRPr b="1" sz="2100">
              <a:solidFill>
                <a:schemeClr val="dk1"/>
              </a:solidFill>
              <a:latin typeface="Arial"/>
              <a:ea typeface="Arial"/>
              <a:cs typeface="Arial"/>
              <a:sym typeface="Arial"/>
            </a:endParaRPr>
          </a:p>
        </p:txBody>
      </p:sp>
      <p:sp>
        <p:nvSpPr>
          <p:cNvPr id="185" name="Google Shape;185;p32"/>
          <p:cNvSpPr txBox="1"/>
          <p:nvPr/>
        </p:nvSpPr>
        <p:spPr>
          <a:xfrm>
            <a:off x="4307681" y="4123135"/>
            <a:ext cx="2667000" cy="62388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Arial"/>
                <a:ea typeface="Arial"/>
                <a:cs typeface="Arial"/>
                <a:sym typeface="Arial"/>
              </a:rPr>
              <a:t>Each filter detects a small pattern (3 x 3). </a:t>
            </a:r>
            <a:endParaRPr sz="1800">
              <a:solidFill>
                <a:schemeClr val="dk1"/>
              </a:solidFill>
              <a:latin typeface="Arial"/>
              <a:ea typeface="Arial"/>
              <a:cs typeface="Arial"/>
              <a:sym typeface="Arial"/>
            </a:endParaRPr>
          </a:p>
        </p:txBody>
      </p:sp>
      <p:sp>
        <p:nvSpPr>
          <p:cNvPr id="186" name="Google Shape;186;p32"/>
          <p:cNvSpPr txBox="1"/>
          <p:nvPr/>
        </p:nvSpPr>
        <p:spPr>
          <a:xfrm>
            <a:off x="3605213" y="551603"/>
            <a:ext cx="2971800" cy="62388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rgbClr val="FF0000"/>
                </a:solidFill>
                <a:latin typeface="Arial"/>
                <a:ea typeface="Arial"/>
                <a:cs typeface="Arial"/>
                <a:sym typeface="Arial"/>
              </a:rPr>
              <a:t>These are the network parameters to be learned.</a:t>
            </a:r>
            <a:endParaRPr b="1" sz="1800">
              <a:solidFill>
                <a:srgbClr val="FF0000"/>
              </a:solidFill>
              <a:latin typeface="Arial"/>
              <a:ea typeface="Arial"/>
              <a:cs typeface="Arial"/>
              <a:sym typeface="Arial"/>
            </a:endParaRPr>
          </a:p>
        </p:txBody>
      </p:sp>
      <p:sp>
        <p:nvSpPr>
          <p:cNvPr id="187" name="Google Shape;187;p32"/>
          <p:cNvSpPr txBox="1"/>
          <p:nvPr/>
        </p:nvSpPr>
        <p:spPr>
          <a:xfrm>
            <a:off x="533247" y="848484"/>
            <a:ext cx="2561188" cy="438582"/>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alibri"/>
                <a:ea typeface="Calibri"/>
                <a:cs typeface="Calibri"/>
                <a:sym typeface="Calibri"/>
              </a:rPr>
              <a:t>Convolutional layer</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6"/>
          <p:cNvSpPr txBox="1"/>
          <p:nvPr/>
        </p:nvSpPr>
        <p:spPr>
          <a:xfrm>
            <a:off x="1044218" y="783134"/>
            <a:ext cx="7426924" cy="555165"/>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400"/>
              <a:buFont typeface="Arial"/>
              <a:buNone/>
            </a:pPr>
            <a:r>
              <a:rPr lang="en" sz="2400">
                <a:solidFill>
                  <a:schemeClr val="dk1"/>
                </a:solidFill>
                <a:latin typeface="Arial"/>
                <a:ea typeface="Arial"/>
                <a:cs typeface="Arial"/>
                <a:sym typeface="Arial"/>
              </a:rPr>
              <a:t>Cross Entropy and KL (Kullback-Leibler) divergence</a:t>
            </a:r>
            <a:endParaRPr sz="2400">
              <a:solidFill>
                <a:schemeClr val="dk1"/>
              </a:solidFill>
              <a:latin typeface="Arial"/>
              <a:ea typeface="Arial"/>
              <a:cs typeface="Arial"/>
              <a:sym typeface="Arial"/>
            </a:endParaRPr>
          </a:p>
        </p:txBody>
      </p:sp>
      <p:sp>
        <p:nvSpPr>
          <p:cNvPr id="836" name="Google Shape;836;p86"/>
          <p:cNvSpPr txBox="1"/>
          <p:nvPr/>
        </p:nvSpPr>
        <p:spPr>
          <a:xfrm>
            <a:off x="359098" y="1646265"/>
            <a:ext cx="8584673" cy="3217599"/>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rgbClr val="FF0000"/>
              </a:buClr>
              <a:buSzPts val="2100"/>
              <a:buFont typeface="Arial"/>
              <a:buChar char="•"/>
            </a:pPr>
            <a:r>
              <a:rPr lang="en" sz="2100">
                <a:solidFill>
                  <a:srgbClr val="FF0000"/>
                </a:solidFill>
                <a:latin typeface="Arial"/>
                <a:ea typeface="Arial"/>
                <a:cs typeface="Arial"/>
                <a:sym typeface="Arial"/>
              </a:rPr>
              <a:t>Entropy</a:t>
            </a:r>
            <a:r>
              <a:rPr lang="en" sz="2100">
                <a:solidFill>
                  <a:schemeClr val="dk1"/>
                </a:solidFill>
                <a:latin typeface="Arial"/>
                <a:ea typeface="Arial"/>
                <a:cs typeface="Arial"/>
                <a:sym typeface="Arial"/>
              </a:rPr>
              <a:t>: E(P) = - Σ</a:t>
            </a:r>
            <a:r>
              <a:rPr baseline="-25000" lang="en" sz="2100">
                <a:solidFill>
                  <a:schemeClr val="dk1"/>
                </a:solidFill>
                <a:latin typeface="Arial"/>
                <a:ea typeface="Arial"/>
                <a:cs typeface="Arial"/>
                <a:sym typeface="Arial"/>
              </a:rPr>
              <a:t>i</a:t>
            </a:r>
            <a:r>
              <a:rPr lang="en" sz="2100">
                <a:solidFill>
                  <a:schemeClr val="dk1"/>
                </a:solidFill>
                <a:latin typeface="Arial"/>
                <a:ea typeface="Arial"/>
                <a:cs typeface="Arial"/>
                <a:sym typeface="Arial"/>
              </a:rPr>
              <a:t>P(i)logP(i) - expected code length (also optimal)</a:t>
            </a:r>
            <a:endParaRPr sz="1100"/>
          </a:p>
          <a:p>
            <a:pPr indent="-171450" lvl="0" marL="177800" marR="0" rtl="0" algn="l">
              <a:lnSpc>
                <a:spcPct val="90000"/>
              </a:lnSpc>
              <a:spcBef>
                <a:spcPts val="800"/>
              </a:spcBef>
              <a:spcAft>
                <a:spcPts val="0"/>
              </a:spcAft>
              <a:buClr>
                <a:srgbClr val="FF0000"/>
              </a:buClr>
              <a:buSzPts val="2100"/>
              <a:buFont typeface="Arial"/>
              <a:buChar char="•"/>
            </a:pPr>
            <a:r>
              <a:rPr lang="en" sz="2100">
                <a:solidFill>
                  <a:srgbClr val="FF0000"/>
                </a:solidFill>
                <a:latin typeface="Arial"/>
                <a:ea typeface="Arial"/>
                <a:cs typeface="Arial"/>
                <a:sym typeface="Arial"/>
              </a:rPr>
              <a:t>Cross Entropy</a:t>
            </a:r>
            <a:r>
              <a:rPr lang="en" sz="2100">
                <a:solidFill>
                  <a:schemeClr val="dk1"/>
                </a:solidFill>
                <a:latin typeface="Arial"/>
                <a:ea typeface="Arial"/>
                <a:cs typeface="Arial"/>
                <a:sym typeface="Arial"/>
              </a:rPr>
              <a:t>: C(P) = - Σ</a:t>
            </a:r>
            <a:r>
              <a:rPr baseline="-25000" lang="en" sz="2100">
                <a:solidFill>
                  <a:schemeClr val="dk1"/>
                </a:solidFill>
                <a:latin typeface="Arial"/>
                <a:ea typeface="Arial"/>
                <a:cs typeface="Arial"/>
                <a:sym typeface="Arial"/>
              </a:rPr>
              <a:t>i</a:t>
            </a:r>
            <a:r>
              <a:rPr lang="en" sz="2100">
                <a:solidFill>
                  <a:schemeClr val="dk1"/>
                </a:solidFill>
                <a:latin typeface="Arial"/>
                <a:ea typeface="Arial"/>
                <a:cs typeface="Arial"/>
                <a:sym typeface="Arial"/>
              </a:rPr>
              <a:t>P(i) log Q(i) – expected coding </a:t>
            </a:r>
            <a:endParaRPr sz="1100"/>
          </a:p>
          <a:p>
            <a:pPr indent="-177800" lvl="0" marL="177800" marR="0" rtl="0" algn="l">
              <a:lnSpc>
                <a:spcPct val="90000"/>
              </a:lnSpc>
              <a:spcBef>
                <a:spcPts val="800"/>
              </a:spcBef>
              <a:spcAft>
                <a:spcPts val="0"/>
              </a:spcAft>
              <a:buClr>
                <a:schemeClr val="dk1"/>
              </a:buClr>
              <a:buSzPts val="2100"/>
              <a:buFont typeface="Noto Sans Symbols"/>
              <a:buNone/>
            </a:pPr>
            <a:r>
              <a:rPr lang="en" sz="2100">
                <a:solidFill>
                  <a:schemeClr val="dk1"/>
                </a:solidFill>
                <a:latin typeface="Arial"/>
                <a:ea typeface="Arial"/>
                <a:cs typeface="Arial"/>
                <a:sym typeface="Arial"/>
              </a:rPr>
              <a:t>                                                         length using optimal code for Q</a:t>
            </a:r>
            <a:endParaRPr sz="1100"/>
          </a:p>
          <a:p>
            <a:pPr indent="-171450" lvl="0" marL="177800" marR="0" rtl="0" algn="l">
              <a:lnSpc>
                <a:spcPct val="90000"/>
              </a:lnSpc>
              <a:spcBef>
                <a:spcPts val="800"/>
              </a:spcBef>
              <a:spcAft>
                <a:spcPts val="0"/>
              </a:spcAft>
              <a:buClr>
                <a:srgbClr val="FF0000"/>
              </a:buClr>
              <a:buSzPts val="2100"/>
              <a:buFont typeface="Arial"/>
              <a:buChar char="•"/>
            </a:pPr>
            <a:r>
              <a:rPr lang="en" sz="2100">
                <a:solidFill>
                  <a:srgbClr val="FF0000"/>
                </a:solidFill>
                <a:latin typeface="Arial"/>
                <a:ea typeface="Arial"/>
                <a:cs typeface="Arial"/>
                <a:sym typeface="Arial"/>
              </a:rPr>
              <a:t>KL divergence:</a:t>
            </a:r>
            <a:endParaRPr sz="1100"/>
          </a:p>
          <a:p>
            <a:pPr indent="0" lvl="0" marL="0" marR="0" rtl="0" algn="l">
              <a:lnSpc>
                <a:spcPct val="90000"/>
              </a:lnSpc>
              <a:spcBef>
                <a:spcPts val="800"/>
              </a:spcBef>
              <a:spcAft>
                <a:spcPts val="0"/>
              </a:spcAft>
              <a:buClr>
                <a:srgbClr val="FF0000"/>
              </a:buClr>
              <a:buSzPts val="2100"/>
              <a:buFont typeface="Arial"/>
              <a:buNone/>
            </a:pPr>
            <a:r>
              <a:rPr lang="en" sz="2100">
                <a:solidFill>
                  <a:srgbClr val="FF0000"/>
                </a:solidFill>
                <a:latin typeface="Arial"/>
                <a:ea typeface="Arial"/>
                <a:cs typeface="Arial"/>
                <a:sym typeface="Arial"/>
              </a:rPr>
              <a:t>      D</a:t>
            </a:r>
            <a:r>
              <a:rPr baseline="-25000" lang="en" sz="2100">
                <a:solidFill>
                  <a:srgbClr val="FF0000"/>
                </a:solidFill>
                <a:latin typeface="Arial"/>
                <a:ea typeface="Arial"/>
                <a:cs typeface="Arial"/>
                <a:sym typeface="Arial"/>
              </a:rPr>
              <a:t>KL</a:t>
            </a:r>
            <a:r>
              <a:rPr lang="en" sz="2100">
                <a:solidFill>
                  <a:srgbClr val="FF0000"/>
                </a:solidFill>
                <a:latin typeface="Arial"/>
                <a:ea typeface="Arial"/>
                <a:cs typeface="Arial"/>
                <a:sym typeface="Arial"/>
              </a:rPr>
              <a:t>(P || Q) </a:t>
            </a:r>
            <a:r>
              <a:rPr lang="en" sz="2100">
                <a:solidFill>
                  <a:schemeClr val="dk1"/>
                </a:solidFill>
                <a:latin typeface="Arial"/>
                <a:ea typeface="Arial"/>
                <a:cs typeface="Arial"/>
                <a:sym typeface="Arial"/>
              </a:rPr>
              <a:t>= Σ</a:t>
            </a:r>
            <a:r>
              <a:rPr baseline="-25000" lang="en" sz="2100">
                <a:solidFill>
                  <a:schemeClr val="dk1"/>
                </a:solidFill>
                <a:latin typeface="Arial"/>
                <a:ea typeface="Arial"/>
                <a:cs typeface="Arial"/>
                <a:sym typeface="Arial"/>
              </a:rPr>
              <a:t>i</a:t>
            </a:r>
            <a:r>
              <a:rPr lang="en" sz="2100">
                <a:solidFill>
                  <a:schemeClr val="dk1"/>
                </a:solidFill>
                <a:latin typeface="Arial"/>
                <a:ea typeface="Arial"/>
                <a:cs typeface="Arial"/>
                <a:sym typeface="Arial"/>
              </a:rPr>
              <a:t>P(i)log[P(i)/Q(i)] = Σ</a:t>
            </a:r>
            <a:r>
              <a:rPr baseline="-25000" lang="en" sz="2100">
                <a:solidFill>
                  <a:schemeClr val="dk1"/>
                </a:solidFill>
                <a:latin typeface="Arial"/>
                <a:ea typeface="Arial"/>
                <a:cs typeface="Arial"/>
                <a:sym typeface="Arial"/>
              </a:rPr>
              <a:t>i</a:t>
            </a:r>
            <a:r>
              <a:rPr lang="en" sz="2100">
                <a:solidFill>
                  <a:schemeClr val="dk1"/>
                </a:solidFill>
                <a:latin typeface="Arial"/>
                <a:ea typeface="Arial"/>
                <a:cs typeface="Arial"/>
                <a:sym typeface="Arial"/>
              </a:rPr>
              <a:t>P(i)[logP(i) – logQ(i)], extra bits </a:t>
            </a:r>
            <a:endParaRPr sz="2100">
              <a:solidFill>
                <a:schemeClr val="dk1"/>
              </a:solidFill>
              <a:latin typeface="Arial"/>
              <a:ea typeface="Arial"/>
              <a:cs typeface="Arial"/>
              <a:sym typeface="Arial"/>
            </a:endParaRPr>
          </a:p>
          <a:p>
            <a:pPr indent="0" lvl="0" marL="0" marR="0" rtl="0" algn="l">
              <a:lnSpc>
                <a:spcPct val="90000"/>
              </a:lnSpc>
              <a:spcBef>
                <a:spcPts val="800"/>
              </a:spcBef>
              <a:spcAft>
                <a:spcPts val="0"/>
              </a:spcAft>
              <a:buClr>
                <a:schemeClr val="dk1"/>
              </a:buClr>
              <a:buSzPts val="2100"/>
              <a:buFont typeface="Arial"/>
              <a:buNone/>
            </a:pPr>
            <a:r>
              <a:t/>
            </a:r>
            <a:endParaRPr sz="2100">
              <a:solidFill>
                <a:schemeClr val="dk1"/>
              </a:solidFill>
              <a:latin typeface="Arial"/>
              <a:ea typeface="Arial"/>
              <a:cs typeface="Arial"/>
              <a:sym typeface="Arial"/>
            </a:endParaRPr>
          </a:p>
          <a:p>
            <a:pPr indent="0" lvl="0" marL="0" marR="0" rtl="0" algn="l">
              <a:lnSpc>
                <a:spcPct val="90000"/>
              </a:lnSpc>
              <a:spcBef>
                <a:spcPts val="800"/>
              </a:spcBef>
              <a:spcAft>
                <a:spcPts val="0"/>
              </a:spcAft>
              <a:buClr>
                <a:schemeClr val="dk1"/>
              </a:buClr>
              <a:buSzPts val="2100"/>
              <a:buFont typeface="Arial"/>
              <a:buNone/>
            </a:pPr>
            <a:r>
              <a:t/>
            </a:r>
            <a:endParaRPr sz="2100">
              <a:solidFill>
                <a:schemeClr val="dk1"/>
              </a:solidFill>
              <a:latin typeface="Arial"/>
              <a:ea typeface="Arial"/>
              <a:cs typeface="Arial"/>
              <a:sym typeface="Arial"/>
            </a:endParaRPr>
          </a:p>
          <a:p>
            <a:pPr indent="-171450" lvl="0" marL="177800" marR="0" rtl="0" algn="l">
              <a:lnSpc>
                <a:spcPct val="90000"/>
              </a:lnSpc>
              <a:spcBef>
                <a:spcPts val="800"/>
              </a:spcBef>
              <a:spcAft>
                <a:spcPts val="0"/>
              </a:spcAft>
              <a:buClr>
                <a:srgbClr val="FF0000"/>
              </a:buClr>
              <a:buSzPts val="2100"/>
              <a:buFont typeface="Arial"/>
              <a:buChar char="•"/>
            </a:pPr>
            <a:r>
              <a:rPr lang="en" sz="2100">
                <a:solidFill>
                  <a:srgbClr val="FF0000"/>
                </a:solidFill>
                <a:latin typeface="Arial"/>
                <a:ea typeface="Arial"/>
                <a:cs typeface="Arial"/>
                <a:sym typeface="Arial"/>
              </a:rPr>
              <a:t>JSD</a:t>
            </a:r>
            <a:r>
              <a:rPr lang="en" sz="2100">
                <a:solidFill>
                  <a:schemeClr val="dk1"/>
                </a:solidFill>
                <a:latin typeface="Arial"/>
                <a:ea typeface="Arial"/>
                <a:cs typeface="Arial"/>
                <a:sym typeface="Arial"/>
              </a:rPr>
              <a:t>(P||Q) = ½ D</a:t>
            </a:r>
            <a:r>
              <a:rPr baseline="-25000" lang="en" sz="2100">
                <a:solidFill>
                  <a:schemeClr val="dk1"/>
                </a:solidFill>
                <a:latin typeface="Arial"/>
                <a:ea typeface="Arial"/>
                <a:cs typeface="Arial"/>
                <a:sym typeface="Arial"/>
              </a:rPr>
              <a:t>KL</a:t>
            </a:r>
            <a:r>
              <a:rPr lang="en" sz="2100">
                <a:solidFill>
                  <a:schemeClr val="dk1"/>
                </a:solidFill>
                <a:latin typeface="Arial"/>
                <a:ea typeface="Arial"/>
                <a:cs typeface="Arial"/>
                <a:sym typeface="Arial"/>
              </a:rPr>
              <a:t>(P||M)+ ½ D</a:t>
            </a:r>
            <a:r>
              <a:rPr baseline="-25000" lang="en" sz="2100">
                <a:solidFill>
                  <a:schemeClr val="dk1"/>
                </a:solidFill>
                <a:latin typeface="Arial"/>
                <a:ea typeface="Arial"/>
                <a:cs typeface="Arial"/>
                <a:sym typeface="Arial"/>
              </a:rPr>
              <a:t>KL</a:t>
            </a:r>
            <a:r>
              <a:rPr lang="en" sz="2100">
                <a:solidFill>
                  <a:schemeClr val="dk1"/>
                </a:solidFill>
                <a:latin typeface="Arial"/>
                <a:ea typeface="Arial"/>
                <a:cs typeface="Arial"/>
                <a:sym typeface="Arial"/>
              </a:rPr>
              <a:t>(Q||M), M= ½ (P+Q), symmetric KL</a:t>
            </a:r>
            <a:endParaRPr sz="1500">
              <a:solidFill>
                <a:schemeClr val="dk1"/>
              </a:solidFill>
              <a:latin typeface="Arial"/>
              <a:ea typeface="Arial"/>
              <a:cs typeface="Arial"/>
              <a:sym typeface="Arial"/>
            </a:endParaRPr>
          </a:p>
          <a:p>
            <a:pPr indent="-177800" lvl="0" marL="177800" marR="0" rtl="0" algn="l">
              <a:lnSpc>
                <a:spcPct val="90000"/>
              </a:lnSpc>
              <a:spcBef>
                <a:spcPts val="800"/>
              </a:spcBef>
              <a:spcAft>
                <a:spcPts val="0"/>
              </a:spcAft>
              <a:buClr>
                <a:schemeClr val="dk1"/>
              </a:buClr>
              <a:buSzPts val="1500"/>
              <a:buFont typeface="Noto Sans Symbols"/>
              <a:buNone/>
            </a:pPr>
            <a:r>
              <a:rPr lang="en" sz="1500">
                <a:solidFill>
                  <a:schemeClr val="dk1"/>
                </a:solidFill>
                <a:latin typeface="Arial"/>
                <a:ea typeface="Arial"/>
                <a:cs typeface="Arial"/>
                <a:sym typeface="Arial"/>
              </a:rPr>
              <a:t>* JSD = Jensen-Shannon Divergency </a:t>
            </a:r>
            <a:endParaRPr sz="1500">
              <a:solidFill>
                <a:schemeClr val="dk1"/>
              </a:solidFill>
              <a:latin typeface="Arial"/>
              <a:ea typeface="Arial"/>
              <a:cs typeface="Arial"/>
              <a:sym typeface="Arial"/>
            </a:endParaRPr>
          </a:p>
        </p:txBody>
      </p:sp>
      <p:sp>
        <p:nvSpPr>
          <p:cNvPr id="837" name="Google Shape;837;p86"/>
          <p:cNvSpPr txBox="1"/>
          <p:nvPr/>
        </p:nvSpPr>
        <p:spPr>
          <a:xfrm>
            <a:off x="503619" y="213954"/>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7"/>
          <p:cNvSpPr/>
          <p:nvPr/>
        </p:nvSpPr>
        <p:spPr>
          <a:xfrm>
            <a:off x="738860" y="921325"/>
            <a:ext cx="7616833"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Transformer Results</a:t>
            </a:r>
            <a:endParaRPr sz="1800">
              <a:solidFill>
                <a:srgbClr val="2E4864"/>
              </a:solidFill>
              <a:latin typeface="Microsoft YaHei"/>
              <a:ea typeface="Microsoft YaHei"/>
              <a:cs typeface="Microsoft YaHei"/>
              <a:sym typeface="Microsoft YaHei"/>
            </a:endParaRPr>
          </a:p>
        </p:txBody>
      </p:sp>
      <p:pic>
        <p:nvPicPr>
          <p:cNvPr id="844" name="Google Shape;844;p87"/>
          <p:cNvPicPr preferRelativeResize="0"/>
          <p:nvPr/>
        </p:nvPicPr>
        <p:blipFill rotWithShape="1">
          <a:blip r:embed="rId3">
            <a:alphaModFix/>
          </a:blip>
          <a:srcRect b="0" l="0" r="0" t="0"/>
          <a:stretch/>
        </p:blipFill>
        <p:spPr>
          <a:xfrm>
            <a:off x="1895475" y="1694030"/>
            <a:ext cx="5353050" cy="2419350"/>
          </a:xfrm>
          <a:prstGeom prst="rect">
            <a:avLst/>
          </a:prstGeom>
          <a:noFill/>
          <a:ln>
            <a:noFill/>
          </a:ln>
        </p:spPr>
      </p:pic>
      <p:sp>
        <p:nvSpPr>
          <p:cNvPr id="845" name="Google Shape;845;p87"/>
          <p:cNvSpPr txBox="1"/>
          <p:nvPr/>
        </p:nvSpPr>
        <p:spPr>
          <a:xfrm>
            <a:off x="503619" y="213954"/>
            <a:ext cx="51462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Arial"/>
                <a:ea typeface="Arial"/>
                <a:cs typeface="Arial"/>
                <a:sym typeface="Arial"/>
              </a:rPr>
              <a:t>Attention and Transformers</a:t>
            </a:r>
            <a:endParaRPr sz="2100">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Q?</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nvSpPr>
        <p:spPr>
          <a:xfrm>
            <a:off x="1389871" y="607125"/>
            <a:ext cx="2500313" cy="994172"/>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Arial"/>
              <a:buNone/>
            </a:pPr>
            <a:r>
              <a:rPr lang="en" sz="3300">
                <a:solidFill>
                  <a:schemeClr val="dk1"/>
                </a:solidFill>
                <a:latin typeface="Arial"/>
                <a:ea typeface="Arial"/>
                <a:cs typeface="Arial"/>
                <a:sym typeface="Arial"/>
              </a:rPr>
              <a:t>Convolution</a:t>
            </a:r>
            <a:endParaRPr sz="1100"/>
          </a:p>
          <a:p>
            <a:pPr indent="0" lvl="0" marL="0" marR="0" rtl="0" algn="l">
              <a:lnSpc>
                <a:spcPct val="90000"/>
              </a:lnSpc>
              <a:spcBef>
                <a:spcPts val="0"/>
              </a:spcBef>
              <a:spcAft>
                <a:spcPts val="0"/>
              </a:spcAft>
              <a:buClr>
                <a:schemeClr val="dk1"/>
              </a:buClr>
              <a:buSzPts val="3300"/>
              <a:buFont typeface="Arial"/>
              <a:buNone/>
            </a:pPr>
            <a:r>
              <a:rPr lang="en" sz="3300">
                <a:solidFill>
                  <a:schemeClr val="dk1"/>
                </a:solidFill>
                <a:latin typeface="Arial"/>
                <a:ea typeface="Arial"/>
                <a:cs typeface="Arial"/>
                <a:sym typeface="Arial"/>
              </a:rPr>
              <a:t>Operation</a:t>
            </a:r>
            <a:endParaRPr sz="3300">
              <a:solidFill>
                <a:schemeClr val="dk1"/>
              </a:solidFill>
              <a:latin typeface="Arial"/>
              <a:ea typeface="Arial"/>
              <a:cs typeface="Arial"/>
              <a:sym typeface="Arial"/>
            </a:endParaRPr>
          </a:p>
        </p:txBody>
      </p:sp>
      <p:graphicFrame>
        <p:nvGraphicFramePr>
          <p:cNvPr id="193" name="Google Shape;193;p33"/>
          <p:cNvGraphicFramePr/>
          <p:nvPr/>
        </p:nvGraphicFramePr>
        <p:xfrm>
          <a:off x="1735152" y="2203159"/>
          <a:ext cx="3000000" cy="3000000"/>
        </p:xfrm>
        <a:graphic>
          <a:graphicData uri="http://schemas.openxmlformats.org/drawingml/2006/table">
            <a:tbl>
              <a:tblPr>
                <a:noFill/>
                <a:tableStyleId>{59D5847B-B997-4683-AD18-822CF0CF347F}</a:tableStyleId>
              </a:tblPr>
              <a:tblGrid>
                <a:gridCol w="359550"/>
                <a:gridCol w="358350"/>
                <a:gridCol w="359550"/>
                <a:gridCol w="359550"/>
                <a:gridCol w="358375"/>
                <a:gridCol w="359550"/>
              </a:tblGrid>
              <a:tr h="278600">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sz="1100"/>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94" name="Google Shape;194;p33"/>
          <p:cNvSpPr txBox="1"/>
          <p:nvPr/>
        </p:nvSpPr>
        <p:spPr>
          <a:xfrm>
            <a:off x="1932796" y="4446296"/>
            <a:ext cx="1759744" cy="3452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Input</a:t>
            </a:r>
            <a:endParaRPr sz="1800">
              <a:solidFill>
                <a:schemeClr val="dk1"/>
              </a:solidFill>
              <a:latin typeface="Arial"/>
              <a:ea typeface="Arial"/>
              <a:cs typeface="Arial"/>
              <a:sym typeface="Arial"/>
            </a:endParaRPr>
          </a:p>
        </p:txBody>
      </p:sp>
      <p:graphicFrame>
        <p:nvGraphicFramePr>
          <p:cNvPr id="195" name="Google Shape;195;p33"/>
          <p:cNvGraphicFramePr/>
          <p:nvPr/>
        </p:nvGraphicFramePr>
        <p:xfrm>
          <a:off x="5168914" y="762503"/>
          <a:ext cx="3000000" cy="3000000"/>
        </p:xfrm>
        <a:graphic>
          <a:graphicData uri="http://schemas.openxmlformats.org/drawingml/2006/table">
            <a:tbl>
              <a:tblPr>
                <a:noFill/>
                <a:tableStyleId>{59D5847B-B997-4683-AD18-822CF0CF347F}</a:tableStyleId>
              </a:tblPr>
              <a:tblGrid>
                <a:gridCol w="405975"/>
                <a:gridCol w="404800"/>
                <a:gridCol w="406000"/>
              </a:tblGrid>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sp>
        <p:nvSpPr>
          <p:cNvPr id="196" name="Google Shape;196;p33"/>
          <p:cNvSpPr txBox="1"/>
          <p:nvPr/>
        </p:nvSpPr>
        <p:spPr>
          <a:xfrm>
            <a:off x="6385733" y="1104212"/>
            <a:ext cx="1085850" cy="34647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Filter 1</a:t>
            </a:r>
            <a:endParaRPr sz="1800">
              <a:solidFill>
                <a:schemeClr val="dk1"/>
              </a:solidFill>
              <a:latin typeface="Arial"/>
              <a:ea typeface="Arial"/>
              <a:cs typeface="Arial"/>
              <a:sym typeface="Arial"/>
            </a:endParaRPr>
          </a:p>
        </p:txBody>
      </p:sp>
      <p:sp>
        <p:nvSpPr>
          <p:cNvPr id="197" name="Google Shape;197;p33"/>
          <p:cNvSpPr/>
          <p:nvPr/>
        </p:nvSpPr>
        <p:spPr>
          <a:xfrm>
            <a:off x="1735152" y="2203159"/>
            <a:ext cx="1062037" cy="1037034"/>
          </a:xfrm>
          <a:prstGeom prst="rect">
            <a:avLst/>
          </a:prstGeom>
          <a:noFill/>
          <a:ln cap="flat" cmpd="sng" w="571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198" name="Google Shape;198;p33"/>
          <p:cNvSpPr/>
          <p:nvPr/>
        </p:nvSpPr>
        <p:spPr>
          <a:xfrm>
            <a:off x="4537883" y="2494862"/>
            <a:ext cx="539353" cy="540544"/>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3</a:t>
            </a:r>
            <a:endParaRPr sz="1800">
              <a:solidFill>
                <a:srgbClr val="000000"/>
              </a:solidFill>
              <a:latin typeface="Arial"/>
              <a:ea typeface="Arial"/>
              <a:cs typeface="Arial"/>
              <a:sym typeface="Arial"/>
            </a:endParaRPr>
          </a:p>
        </p:txBody>
      </p:sp>
      <p:sp>
        <p:nvSpPr>
          <p:cNvPr id="199" name="Google Shape;199;p33"/>
          <p:cNvSpPr/>
          <p:nvPr/>
        </p:nvSpPr>
        <p:spPr>
          <a:xfrm>
            <a:off x="5168914" y="2494862"/>
            <a:ext cx="539353" cy="540544"/>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-1</a:t>
            </a:r>
            <a:endParaRPr sz="1800">
              <a:solidFill>
                <a:srgbClr val="000000"/>
              </a:solidFill>
              <a:latin typeface="Arial"/>
              <a:ea typeface="Arial"/>
              <a:cs typeface="Arial"/>
              <a:sym typeface="Arial"/>
            </a:endParaRPr>
          </a:p>
        </p:txBody>
      </p:sp>
      <p:sp>
        <p:nvSpPr>
          <p:cNvPr id="200" name="Google Shape;200;p33"/>
          <p:cNvSpPr/>
          <p:nvPr/>
        </p:nvSpPr>
        <p:spPr>
          <a:xfrm>
            <a:off x="2109008" y="2203159"/>
            <a:ext cx="1063228" cy="1037034"/>
          </a:xfrm>
          <a:prstGeom prst="rect">
            <a:avLst/>
          </a:prstGeom>
          <a:noFill/>
          <a:ln cap="flat" cmpd="sng" w="571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01" name="Google Shape;201;p33"/>
          <p:cNvSpPr/>
          <p:nvPr/>
        </p:nvSpPr>
        <p:spPr>
          <a:xfrm>
            <a:off x="1870883" y="1703096"/>
            <a:ext cx="906065" cy="34647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stride=1</a:t>
            </a:r>
            <a:endParaRPr sz="1800">
              <a:solidFill>
                <a:schemeClr val="dk1"/>
              </a:solidFill>
              <a:latin typeface="Calibri"/>
              <a:ea typeface="Calibri"/>
              <a:cs typeface="Calibri"/>
              <a:sym typeface="Calibri"/>
            </a:endParaRPr>
          </a:p>
        </p:txBody>
      </p:sp>
      <p:cxnSp>
        <p:nvCxnSpPr>
          <p:cNvPr id="202" name="Google Shape;202;p33"/>
          <p:cNvCxnSpPr/>
          <p:nvPr/>
        </p:nvCxnSpPr>
        <p:spPr>
          <a:xfrm>
            <a:off x="3967574" y="2747274"/>
            <a:ext cx="514350" cy="0"/>
          </a:xfrm>
          <a:prstGeom prst="straightConnector1">
            <a:avLst/>
          </a:prstGeom>
          <a:noFill/>
          <a:ln cap="flat" cmpd="sng" w="12700">
            <a:solidFill>
              <a:srgbClr val="FF0000"/>
            </a:solidFill>
            <a:prstDash val="solid"/>
            <a:miter lim="800000"/>
            <a:headEnd len="sm" w="sm" type="none"/>
            <a:tailEnd len="med" w="med" type="stealth"/>
          </a:ln>
        </p:spPr>
      </p:cxnSp>
      <p:sp>
        <p:nvSpPr>
          <p:cNvPr id="203" name="Google Shape;203;p33"/>
          <p:cNvSpPr txBox="1"/>
          <p:nvPr/>
        </p:nvSpPr>
        <p:spPr>
          <a:xfrm>
            <a:off x="3910424" y="2232924"/>
            <a:ext cx="715566" cy="48458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Dot </a:t>
            </a:r>
            <a:endParaRPr sz="1100"/>
          </a:p>
          <a:p>
            <a:pPr indent="0" lvl="0" marL="0" marR="0" rtl="0" algn="l">
              <a:spcBef>
                <a:spcPts val="0"/>
              </a:spcBef>
              <a:spcAft>
                <a:spcPts val="0"/>
              </a:spcAft>
              <a:buNone/>
            </a:pPr>
            <a:r>
              <a:rPr lang="en" sz="1400">
                <a:solidFill>
                  <a:schemeClr val="dk1"/>
                </a:solidFill>
                <a:latin typeface="Arial"/>
                <a:ea typeface="Arial"/>
                <a:cs typeface="Arial"/>
                <a:sym typeface="Arial"/>
              </a:rPr>
              <a:t>product</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nvSpPr>
        <p:spPr>
          <a:xfrm>
            <a:off x="1298484" y="615074"/>
            <a:ext cx="2698972" cy="582851"/>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Arial"/>
              <a:buNone/>
            </a:pPr>
            <a:r>
              <a:rPr lang="en" sz="3300">
                <a:solidFill>
                  <a:schemeClr val="dk1"/>
                </a:solidFill>
                <a:latin typeface="Arial"/>
                <a:ea typeface="Arial"/>
                <a:cs typeface="Arial"/>
                <a:sym typeface="Arial"/>
              </a:rPr>
              <a:t>Convolution</a:t>
            </a:r>
            <a:endParaRPr sz="3300">
              <a:solidFill>
                <a:schemeClr val="dk1"/>
              </a:solidFill>
              <a:latin typeface="Arial"/>
              <a:ea typeface="Arial"/>
              <a:cs typeface="Arial"/>
              <a:sym typeface="Arial"/>
            </a:endParaRPr>
          </a:p>
        </p:txBody>
      </p:sp>
      <p:graphicFrame>
        <p:nvGraphicFramePr>
          <p:cNvPr id="210" name="Google Shape;210;p34"/>
          <p:cNvGraphicFramePr/>
          <p:nvPr/>
        </p:nvGraphicFramePr>
        <p:xfrm>
          <a:off x="1648563" y="1799035"/>
          <a:ext cx="3000000" cy="3000000"/>
        </p:xfrm>
        <a:graphic>
          <a:graphicData uri="http://schemas.openxmlformats.org/drawingml/2006/table">
            <a:tbl>
              <a:tblPr>
                <a:noFill/>
                <a:tableStyleId>{59D5847B-B997-4683-AD18-822CF0CF347F}</a:tableStyleId>
              </a:tblPr>
              <a:tblGrid>
                <a:gridCol w="359550"/>
                <a:gridCol w="358350"/>
                <a:gridCol w="359550"/>
                <a:gridCol w="359550"/>
                <a:gridCol w="358375"/>
                <a:gridCol w="359550"/>
              </a:tblGrid>
              <a:tr h="278600">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sz="1100"/>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FF"/>
                        </a:buClr>
                        <a:buSzPts val="1800"/>
                        <a:buFont typeface="Arial"/>
                        <a:buNone/>
                      </a:pPr>
                      <a:r>
                        <a:rPr b="0" i="0" lang="en" sz="1800" u="none" cap="none" strike="noStrike">
                          <a:solidFill>
                            <a:srgbClr val="0000FF"/>
                          </a:solidFill>
                          <a:latin typeface="Arial"/>
                          <a:ea typeface="Arial"/>
                          <a:cs typeface="Arial"/>
                          <a:sym typeface="Arial"/>
                        </a:rPr>
                        <a:t>1</a:t>
                      </a:r>
                      <a:endParaRPr b="0" i="0" sz="1800" u="none" cap="none" strike="noStrike">
                        <a:solidFill>
                          <a:srgbClr val="0000FF"/>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a:txBody>
                  <a:tcPr marT="34300" marB="34300" marR="68575" marL="6857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11" name="Google Shape;211;p34"/>
          <p:cNvSpPr txBox="1"/>
          <p:nvPr/>
        </p:nvSpPr>
        <p:spPr>
          <a:xfrm>
            <a:off x="1846207" y="4042172"/>
            <a:ext cx="1759744" cy="3452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Input</a:t>
            </a:r>
            <a:endParaRPr sz="1800">
              <a:solidFill>
                <a:schemeClr val="dk1"/>
              </a:solidFill>
              <a:latin typeface="Arial"/>
              <a:ea typeface="Arial"/>
              <a:cs typeface="Arial"/>
              <a:sym typeface="Arial"/>
            </a:endParaRPr>
          </a:p>
        </p:txBody>
      </p:sp>
      <p:graphicFrame>
        <p:nvGraphicFramePr>
          <p:cNvPr id="212" name="Google Shape;212;p34"/>
          <p:cNvGraphicFramePr/>
          <p:nvPr/>
        </p:nvGraphicFramePr>
        <p:xfrm>
          <a:off x="5082326" y="358378"/>
          <a:ext cx="3000000" cy="3000000"/>
        </p:xfrm>
        <a:graphic>
          <a:graphicData uri="http://schemas.openxmlformats.org/drawingml/2006/table">
            <a:tbl>
              <a:tblPr>
                <a:noFill/>
                <a:tableStyleId>{59D5847B-B997-4683-AD18-822CF0CF347F}</a:tableStyleId>
              </a:tblPr>
              <a:tblGrid>
                <a:gridCol w="405975"/>
                <a:gridCol w="404800"/>
                <a:gridCol w="406000"/>
              </a:tblGrid>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r h="278600">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7F7FB"/>
                    </a:solidFill>
                  </a:tcPr>
                </a:tc>
              </a:tr>
            </a:tbl>
          </a:graphicData>
        </a:graphic>
      </p:graphicFrame>
      <p:sp>
        <p:nvSpPr>
          <p:cNvPr id="213" name="Google Shape;213;p34"/>
          <p:cNvSpPr txBox="1"/>
          <p:nvPr/>
        </p:nvSpPr>
        <p:spPr>
          <a:xfrm>
            <a:off x="6299145" y="700088"/>
            <a:ext cx="1085850" cy="34647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800">
                <a:solidFill>
                  <a:schemeClr val="dk1"/>
                </a:solidFill>
                <a:latin typeface="Arial"/>
                <a:ea typeface="Arial"/>
                <a:cs typeface="Arial"/>
                <a:sym typeface="Arial"/>
              </a:rPr>
              <a:t>Filter 1</a:t>
            </a:r>
            <a:endParaRPr sz="1800">
              <a:solidFill>
                <a:schemeClr val="dk1"/>
              </a:solidFill>
              <a:latin typeface="Arial"/>
              <a:ea typeface="Arial"/>
              <a:cs typeface="Arial"/>
              <a:sym typeface="Arial"/>
            </a:endParaRPr>
          </a:p>
        </p:txBody>
      </p:sp>
      <p:sp>
        <p:nvSpPr>
          <p:cNvPr id="214" name="Google Shape;214;p34"/>
          <p:cNvSpPr/>
          <p:nvPr/>
        </p:nvSpPr>
        <p:spPr>
          <a:xfrm>
            <a:off x="1648563" y="1799035"/>
            <a:ext cx="1062037" cy="1037034"/>
          </a:xfrm>
          <a:prstGeom prst="rect">
            <a:avLst/>
          </a:prstGeom>
          <a:noFill/>
          <a:ln cap="flat" cmpd="sng" w="571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15" name="Google Shape;215;p34"/>
          <p:cNvSpPr/>
          <p:nvPr/>
        </p:nvSpPr>
        <p:spPr>
          <a:xfrm>
            <a:off x="4451294" y="2090738"/>
            <a:ext cx="539353" cy="540544"/>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3</a:t>
            </a:r>
            <a:endParaRPr sz="1800">
              <a:solidFill>
                <a:srgbClr val="000000"/>
              </a:solidFill>
              <a:latin typeface="Arial"/>
              <a:ea typeface="Arial"/>
              <a:cs typeface="Arial"/>
              <a:sym typeface="Arial"/>
            </a:endParaRPr>
          </a:p>
        </p:txBody>
      </p:sp>
      <p:sp>
        <p:nvSpPr>
          <p:cNvPr id="216" name="Google Shape;216;p34"/>
          <p:cNvSpPr/>
          <p:nvPr/>
        </p:nvSpPr>
        <p:spPr>
          <a:xfrm>
            <a:off x="5082326" y="2090738"/>
            <a:ext cx="539353" cy="540544"/>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-1</a:t>
            </a:r>
            <a:endParaRPr sz="1800">
              <a:solidFill>
                <a:srgbClr val="000000"/>
              </a:solidFill>
              <a:latin typeface="Arial"/>
              <a:ea typeface="Arial"/>
              <a:cs typeface="Arial"/>
              <a:sym typeface="Arial"/>
            </a:endParaRPr>
          </a:p>
        </p:txBody>
      </p:sp>
      <p:sp>
        <p:nvSpPr>
          <p:cNvPr id="217" name="Google Shape;217;p34"/>
          <p:cNvSpPr/>
          <p:nvPr/>
        </p:nvSpPr>
        <p:spPr>
          <a:xfrm>
            <a:off x="5713357" y="2090738"/>
            <a:ext cx="540544" cy="540544"/>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-3</a:t>
            </a:r>
            <a:endParaRPr sz="1800">
              <a:solidFill>
                <a:srgbClr val="000000"/>
              </a:solidFill>
              <a:latin typeface="Arial"/>
              <a:ea typeface="Arial"/>
              <a:cs typeface="Arial"/>
              <a:sym typeface="Arial"/>
            </a:endParaRPr>
          </a:p>
        </p:txBody>
      </p:sp>
      <p:sp>
        <p:nvSpPr>
          <p:cNvPr id="218" name="Google Shape;218;p34"/>
          <p:cNvSpPr/>
          <p:nvPr/>
        </p:nvSpPr>
        <p:spPr>
          <a:xfrm>
            <a:off x="6344388" y="2090738"/>
            <a:ext cx="540544" cy="540544"/>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-1</a:t>
            </a:r>
            <a:endParaRPr sz="1800">
              <a:solidFill>
                <a:srgbClr val="000000"/>
              </a:solidFill>
              <a:latin typeface="Arial"/>
              <a:ea typeface="Arial"/>
              <a:cs typeface="Arial"/>
              <a:sym typeface="Arial"/>
            </a:endParaRPr>
          </a:p>
        </p:txBody>
      </p:sp>
      <p:sp>
        <p:nvSpPr>
          <p:cNvPr id="219" name="Google Shape;219;p34"/>
          <p:cNvSpPr/>
          <p:nvPr/>
        </p:nvSpPr>
        <p:spPr>
          <a:xfrm>
            <a:off x="4451294" y="2690813"/>
            <a:ext cx="539353" cy="540544"/>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-3</a:t>
            </a:r>
            <a:endParaRPr sz="1800">
              <a:solidFill>
                <a:srgbClr val="000000"/>
              </a:solidFill>
              <a:latin typeface="Arial"/>
              <a:ea typeface="Arial"/>
              <a:cs typeface="Arial"/>
              <a:sym typeface="Arial"/>
            </a:endParaRPr>
          </a:p>
        </p:txBody>
      </p:sp>
      <p:sp>
        <p:nvSpPr>
          <p:cNvPr id="220" name="Google Shape;220;p34"/>
          <p:cNvSpPr/>
          <p:nvPr/>
        </p:nvSpPr>
        <p:spPr>
          <a:xfrm>
            <a:off x="5082326" y="2690813"/>
            <a:ext cx="539353" cy="540544"/>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1</a:t>
            </a:r>
            <a:endParaRPr sz="1800">
              <a:solidFill>
                <a:srgbClr val="000000"/>
              </a:solidFill>
              <a:latin typeface="Arial"/>
              <a:ea typeface="Arial"/>
              <a:cs typeface="Arial"/>
              <a:sym typeface="Arial"/>
            </a:endParaRPr>
          </a:p>
        </p:txBody>
      </p:sp>
      <p:sp>
        <p:nvSpPr>
          <p:cNvPr id="221" name="Google Shape;221;p34"/>
          <p:cNvSpPr/>
          <p:nvPr/>
        </p:nvSpPr>
        <p:spPr>
          <a:xfrm>
            <a:off x="5713357" y="2690813"/>
            <a:ext cx="540544" cy="540544"/>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0</a:t>
            </a:r>
            <a:endParaRPr sz="1800">
              <a:solidFill>
                <a:srgbClr val="000000"/>
              </a:solidFill>
              <a:latin typeface="Arial"/>
              <a:ea typeface="Arial"/>
              <a:cs typeface="Arial"/>
              <a:sym typeface="Arial"/>
            </a:endParaRPr>
          </a:p>
        </p:txBody>
      </p:sp>
      <p:sp>
        <p:nvSpPr>
          <p:cNvPr id="222" name="Google Shape;222;p34"/>
          <p:cNvSpPr/>
          <p:nvPr/>
        </p:nvSpPr>
        <p:spPr>
          <a:xfrm>
            <a:off x="6344388" y="2690813"/>
            <a:ext cx="540544" cy="540544"/>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-3</a:t>
            </a:r>
            <a:endParaRPr sz="1800">
              <a:solidFill>
                <a:srgbClr val="000000"/>
              </a:solidFill>
              <a:latin typeface="Arial"/>
              <a:ea typeface="Arial"/>
              <a:cs typeface="Arial"/>
              <a:sym typeface="Arial"/>
            </a:endParaRPr>
          </a:p>
        </p:txBody>
      </p:sp>
      <p:sp>
        <p:nvSpPr>
          <p:cNvPr id="223" name="Google Shape;223;p34"/>
          <p:cNvSpPr/>
          <p:nvPr/>
        </p:nvSpPr>
        <p:spPr>
          <a:xfrm>
            <a:off x="4451294" y="3334941"/>
            <a:ext cx="539353" cy="539353"/>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-3</a:t>
            </a:r>
            <a:endParaRPr sz="1800">
              <a:solidFill>
                <a:srgbClr val="000000"/>
              </a:solidFill>
              <a:latin typeface="Arial"/>
              <a:ea typeface="Arial"/>
              <a:cs typeface="Arial"/>
              <a:sym typeface="Arial"/>
            </a:endParaRPr>
          </a:p>
        </p:txBody>
      </p:sp>
      <p:sp>
        <p:nvSpPr>
          <p:cNvPr id="224" name="Google Shape;224;p34"/>
          <p:cNvSpPr/>
          <p:nvPr/>
        </p:nvSpPr>
        <p:spPr>
          <a:xfrm>
            <a:off x="5082326" y="3334941"/>
            <a:ext cx="539353" cy="539353"/>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-3</a:t>
            </a:r>
            <a:endParaRPr sz="1800">
              <a:solidFill>
                <a:srgbClr val="000000"/>
              </a:solidFill>
              <a:latin typeface="Arial"/>
              <a:ea typeface="Arial"/>
              <a:cs typeface="Arial"/>
              <a:sym typeface="Arial"/>
            </a:endParaRPr>
          </a:p>
        </p:txBody>
      </p:sp>
      <p:sp>
        <p:nvSpPr>
          <p:cNvPr id="225" name="Google Shape;225;p34"/>
          <p:cNvSpPr/>
          <p:nvPr/>
        </p:nvSpPr>
        <p:spPr>
          <a:xfrm>
            <a:off x="5713357" y="3334941"/>
            <a:ext cx="540544" cy="539353"/>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0</a:t>
            </a:r>
            <a:endParaRPr sz="1800">
              <a:solidFill>
                <a:srgbClr val="000000"/>
              </a:solidFill>
              <a:latin typeface="Arial"/>
              <a:ea typeface="Arial"/>
              <a:cs typeface="Arial"/>
              <a:sym typeface="Arial"/>
            </a:endParaRPr>
          </a:p>
        </p:txBody>
      </p:sp>
      <p:sp>
        <p:nvSpPr>
          <p:cNvPr id="226" name="Google Shape;226;p34"/>
          <p:cNvSpPr/>
          <p:nvPr/>
        </p:nvSpPr>
        <p:spPr>
          <a:xfrm>
            <a:off x="6344388" y="3334941"/>
            <a:ext cx="540544" cy="539353"/>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1</a:t>
            </a:r>
            <a:endParaRPr sz="1800">
              <a:solidFill>
                <a:srgbClr val="000000"/>
              </a:solidFill>
              <a:latin typeface="Arial"/>
              <a:ea typeface="Arial"/>
              <a:cs typeface="Arial"/>
              <a:sym typeface="Arial"/>
            </a:endParaRPr>
          </a:p>
        </p:txBody>
      </p:sp>
      <p:sp>
        <p:nvSpPr>
          <p:cNvPr id="227" name="Google Shape;227;p34"/>
          <p:cNvSpPr/>
          <p:nvPr/>
        </p:nvSpPr>
        <p:spPr>
          <a:xfrm>
            <a:off x="4458438" y="3944541"/>
            <a:ext cx="539353" cy="540544"/>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3</a:t>
            </a:r>
            <a:endParaRPr sz="1800">
              <a:solidFill>
                <a:srgbClr val="000000"/>
              </a:solidFill>
              <a:latin typeface="Arial"/>
              <a:ea typeface="Arial"/>
              <a:cs typeface="Arial"/>
              <a:sym typeface="Arial"/>
            </a:endParaRPr>
          </a:p>
        </p:txBody>
      </p:sp>
      <p:sp>
        <p:nvSpPr>
          <p:cNvPr id="228" name="Google Shape;228;p34"/>
          <p:cNvSpPr/>
          <p:nvPr/>
        </p:nvSpPr>
        <p:spPr>
          <a:xfrm>
            <a:off x="5082326" y="3935016"/>
            <a:ext cx="539353" cy="539353"/>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-2</a:t>
            </a:r>
            <a:endParaRPr sz="1800">
              <a:solidFill>
                <a:srgbClr val="000000"/>
              </a:solidFill>
              <a:latin typeface="Arial"/>
              <a:ea typeface="Arial"/>
              <a:cs typeface="Arial"/>
              <a:sym typeface="Arial"/>
            </a:endParaRPr>
          </a:p>
        </p:txBody>
      </p:sp>
      <p:sp>
        <p:nvSpPr>
          <p:cNvPr id="229" name="Google Shape;229;p34"/>
          <p:cNvSpPr/>
          <p:nvPr/>
        </p:nvSpPr>
        <p:spPr>
          <a:xfrm>
            <a:off x="5713357" y="3935016"/>
            <a:ext cx="540544" cy="539353"/>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-2</a:t>
            </a:r>
            <a:endParaRPr sz="1800">
              <a:solidFill>
                <a:srgbClr val="000000"/>
              </a:solidFill>
              <a:latin typeface="Arial"/>
              <a:ea typeface="Arial"/>
              <a:cs typeface="Arial"/>
              <a:sym typeface="Arial"/>
            </a:endParaRPr>
          </a:p>
        </p:txBody>
      </p:sp>
      <p:sp>
        <p:nvSpPr>
          <p:cNvPr id="230" name="Google Shape;230;p34"/>
          <p:cNvSpPr/>
          <p:nvPr/>
        </p:nvSpPr>
        <p:spPr>
          <a:xfrm>
            <a:off x="6344388" y="3935016"/>
            <a:ext cx="540544" cy="539353"/>
          </a:xfrm>
          <a:prstGeom prst="ellipse">
            <a:avLst/>
          </a:prstGeom>
          <a:gradFill>
            <a:gsLst>
              <a:gs pos="0">
                <a:srgbClr val="F7BCA2"/>
              </a:gs>
              <a:gs pos="50000">
                <a:srgbClr val="F4B093"/>
              </a:gs>
              <a:gs pos="100000">
                <a:srgbClr val="F7A47F"/>
              </a:gs>
            </a:gsLst>
            <a:lin ang="5400000" scaled="0"/>
          </a:gradFill>
          <a:ln cap="flat" cmpd="sng" w="9525">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800">
                <a:solidFill>
                  <a:srgbClr val="000000"/>
                </a:solidFill>
                <a:latin typeface="Arial"/>
                <a:ea typeface="Arial"/>
                <a:cs typeface="Arial"/>
                <a:sym typeface="Arial"/>
              </a:rPr>
              <a:t>-1</a:t>
            </a:r>
            <a:endParaRPr sz="1800">
              <a:solidFill>
                <a:srgbClr val="000000"/>
              </a:solidFill>
              <a:latin typeface="Arial"/>
              <a:ea typeface="Arial"/>
              <a:cs typeface="Arial"/>
              <a:sym typeface="Arial"/>
            </a:endParaRPr>
          </a:p>
        </p:txBody>
      </p:sp>
      <p:sp>
        <p:nvSpPr>
          <p:cNvPr id="231" name="Google Shape;231;p34"/>
          <p:cNvSpPr/>
          <p:nvPr/>
        </p:nvSpPr>
        <p:spPr>
          <a:xfrm>
            <a:off x="2022419" y="1799035"/>
            <a:ext cx="1063228" cy="1037034"/>
          </a:xfrm>
          <a:prstGeom prst="rect">
            <a:avLst/>
          </a:prstGeom>
          <a:noFill/>
          <a:ln cap="flat" cmpd="sng" w="571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32" name="Google Shape;232;p34"/>
          <p:cNvSpPr/>
          <p:nvPr/>
        </p:nvSpPr>
        <p:spPr>
          <a:xfrm>
            <a:off x="2356985" y="1801416"/>
            <a:ext cx="1063229" cy="1037034"/>
          </a:xfrm>
          <a:prstGeom prst="rect">
            <a:avLst/>
          </a:prstGeom>
          <a:noFill/>
          <a:ln cap="flat" cmpd="sng" w="571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33" name="Google Shape;233;p34"/>
          <p:cNvSpPr/>
          <p:nvPr/>
        </p:nvSpPr>
        <p:spPr>
          <a:xfrm>
            <a:off x="2734413" y="1803797"/>
            <a:ext cx="1062037" cy="1037034"/>
          </a:xfrm>
          <a:prstGeom prst="rect">
            <a:avLst/>
          </a:prstGeom>
          <a:noFill/>
          <a:ln cap="flat" cmpd="sng" w="571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34" name="Google Shape;234;p34"/>
          <p:cNvSpPr/>
          <p:nvPr/>
        </p:nvSpPr>
        <p:spPr>
          <a:xfrm>
            <a:off x="1648563" y="2107406"/>
            <a:ext cx="1062037" cy="1037035"/>
          </a:xfrm>
          <a:prstGeom prst="rect">
            <a:avLst/>
          </a:prstGeom>
          <a:noFill/>
          <a:ln cap="flat" cmpd="sng" w="571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35" name="Google Shape;235;p34"/>
          <p:cNvSpPr/>
          <p:nvPr/>
        </p:nvSpPr>
        <p:spPr>
          <a:xfrm>
            <a:off x="1784294" y="1298972"/>
            <a:ext cx="906065" cy="34647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stride=1</a:t>
            </a:r>
            <a:endParaRPr sz="1800">
              <a:solidFill>
                <a:schemeClr val="dk1"/>
              </a:solidFill>
              <a:latin typeface="Calibri"/>
              <a:ea typeface="Calibri"/>
              <a:cs typeface="Calibri"/>
              <a:sym typeface="Calibri"/>
            </a:endParaRPr>
          </a:p>
        </p:txBody>
      </p:sp>
      <p:sp>
        <p:nvSpPr>
          <p:cNvPr id="236" name="Google Shape;236;p34"/>
          <p:cNvSpPr/>
          <p:nvPr/>
        </p:nvSpPr>
        <p:spPr>
          <a:xfrm>
            <a:off x="2734413" y="2825353"/>
            <a:ext cx="1062037" cy="1037034"/>
          </a:xfrm>
          <a:prstGeom prst="rect">
            <a:avLst/>
          </a:prstGeom>
          <a:noFill/>
          <a:ln cap="flat" cmpd="sng" w="571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37" name="Google Shape;237;p34"/>
          <p:cNvSpPr/>
          <p:nvPr/>
        </p:nvSpPr>
        <p:spPr>
          <a:xfrm>
            <a:off x="5082326" y="358378"/>
            <a:ext cx="392906" cy="341709"/>
          </a:xfrm>
          <a:prstGeom prst="rect">
            <a:avLst/>
          </a:prstGeom>
          <a:noFill/>
          <a:ln cap="flat" cmpd="sng" w="76200">
            <a:solidFill>
              <a:srgbClr val="0000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38" name="Google Shape;238;p34"/>
          <p:cNvSpPr/>
          <p:nvPr/>
        </p:nvSpPr>
        <p:spPr>
          <a:xfrm>
            <a:off x="5499045" y="702469"/>
            <a:ext cx="394097" cy="341710"/>
          </a:xfrm>
          <a:prstGeom prst="rect">
            <a:avLst/>
          </a:prstGeom>
          <a:noFill/>
          <a:ln cap="flat" cmpd="sng" w="76200">
            <a:solidFill>
              <a:srgbClr val="0000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39" name="Google Shape;239;p34"/>
          <p:cNvSpPr/>
          <p:nvPr/>
        </p:nvSpPr>
        <p:spPr>
          <a:xfrm>
            <a:off x="5893141" y="1053703"/>
            <a:ext cx="392906" cy="341709"/>
          </a:xfrm>
          <a:prstGeom prst="rect">
            <a:avLst/>
          </a:prstGeom>
          <a:noFill/>
          <a:ln cap="flat" cmpd="sng" w="76200">
            <a:solidFill>
              <a:srgbClr val="0000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cxnSp>
        <p:nvCxnSpPr>
          <p:cNvPr id="240" name="Google Shape;240;p34"/>
          <p:cNvCxnSpPr/>
          <p:nvPr/>
        </p:nvCxnSpPr>
        <p:spPr>
          <a:xfrm>
            <a:off x="5082326" y="358378"/>
            <a:ext cx="1203721" cy="1037034"/>
          </a:xfrm>
          <a:prstGeom prst="straightConnector1">
            <a:avLst/>
          </a:prstGeom>
          <a:noFill/>
          <a:ln cap="flat" cmpd="sng" w="76200">
            <a:solidFill>
              <a:srgbClr val="0000FF"/>
            </a:solidFill>
            <a:prstDash val="solid"/>
            <a:miter lim="800000"/>
            <a:headEnd len="sm" w="sm" type="none"/>
            <a:tailEnd len="sm" w="sm" type="none"/>
          </a:ln>
        </p:spPr>
      </p:cxnSp>
      <p:sp>
        <p:nvSpPr>
          <p:cNvPr id="241" name="Google Shape;241;p34"/>
          <p:cNvSpPr/>
          <p:nvPr/>
        </p:nvSpPr>
        <p:spPr>
          <a:xfrm>
            <a:off x="4444150" y="2089547"/>
            <a:ext cx="546496" cy="531019"/>
          </a:xfrm>
          <a:prstGeom prst="rect">
            <a:avLst/>
          </a:prstGeom>
          <a:noFill/>
          <a:ln cap="flat" cmpd="sng" w="76200">
            <a:solidFill>
              <a:srgbClr val="0000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42" name="Google Shape;242;p34"/>
          <p:cNvSpPr/>
          <p:nvPr/>
        </p:nvSpPr>
        <p:spPr>
          <a:xfrm>
            <a:off x="4458438" y="3946922"/>
            <a:ext cx="546496" cy="531019"/>
          </a:xfrm>
          <a:prstGeom prst="rect">
            <a:avLst/>
          </a:prstGeom>
          <a:noFill/>
          <a:ln cap="flat" cmpd="sng" w="76200">
            <a:solidFill>
              <a:srgbClr val="0000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cxnSp>
        <p:nvCxnSpPr>
          <p:cNvPr id="243" name="Google Shape;243;p34"/>
          <p:cNvCxnSpPr/>
          <p:nvPr/>
        </p:nvCxnSpPr>
        <p:spPr>
          <a:xfrm>
            <a:off x="1605700" y="1819275"/>
            <a:ext cx="1204913" cy="1037035"/>
          </a:xfrm>
          <a:prstGeom prst="straightConnector1">
            <a:avLst/>
          </a:prstGeom>
          <a:noFill/>
          <a:ln cap="flat" cmpd="sng" w="76200">
            <a:solidFill>
              <a:srgbClr val="0000FF"/>
            </a:solidFill>
            <a:prstDash val="solid"/>
            <a:miter lim="800000"/>
            <a:headEnd len="sm" w="sm" type="none"/>
            <a:tailEnd len="sm" w="sm" type="none"/>
          </a:ln>
        </p:spPr>
      </p:cxnSp>
      <p:cxnSp>
        <p:nvCxnSpPr>
          <p:cNvPr id="244" name="Google Shape;244;p34"/>
          <p:cNvCxnSpPr/>
          <p:nvPr/>
        </p:nvCxnSpPr>
        <p:spPr>
          <a:xfrm>
            <a:off x="1569982" y="2820591"/>
            <a:ext cx="1203721" cy="1037034"/>
          </a:xfrm>
          <a:prstGeom prst="straightConnector1">
            <a:avLst/>
          </a:prstGeom>
          <a:noFill/>
          <a:ln cap="flat" cmpd="sng" w="76200">
            <a:solidFill>
              <a:srgbClr val="0000FF"/>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p:nvPr/>
        </p:nvSpPr>
        <p:spPr>
          <a:xfrm>
            <a:off x="738860" y="820294"/>
            <a:ext cx="7616833" cy="461665"/>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en" sz="1800">
                <a:solidFill>
                  <a:srgbClr val="2E4864"/>
                </a:solidFill>
                <a:latin typeface="Microsoft YaHei"/>
                <a:ea typeface="Microsoft YaHei"/>
                <a:cs typeface="Microsoft YaHei"/>
                <a:sym typeface="Microsoft YaHei"/>
              </a:rPr>
              <a:t>3. RNN</a:t>
            </a:r>
            <a:endParaRPr sz="1800">
              <a:solidFill>
                <a:srgbClr val="2E4864"/>
              </a:solidFill>
              <a:latin typeface="Microsoft YaHei"/>
              <a:ea typeface="Microsoft YaHei"/>
              <a:cs typeface="Microsoft YaHei"/>
              <a:sym typeface="Microsoft YaHei"/>
            </a:endParaRPr>
          </a:p>
        </p:txBody>
      </p:sp>
      <p:pic>
        <p:nvPicPr>
          <p:cNvPr id="251" name="Google Shape;251;p35"/>
          <p:cNvPicPr preferRelativeResize="0"/>
          <p:nvPr/>
        </p:nvPicPr>
        <p:blipFill rotWithShape="1">
          <a:blip r:embed="rId3">
            <a:alphaModFix/>
          </a:blip>
          <a:srcRect b="0" l="0" r="0" t="0"/>
          <a:stretch/>
        </p:blipFill>
        <p:spPr>
          <a:xfrm>
            <a:off x="1541898" y="1673875"/>
            <a:ext cx="4572000" cy="1834754"/>
          </a:xfrm>
          <a:prstGeom prst="rect">
            <a:avLst/>
          </a:prstGeom>
          <a:noFill/>
          <a:ln>
            <a:noFill/>
          </a:ln>
        </p:spPr>
      </p:pic>
      <p:sp>
        <p:nvSpPr>
          <p:cNvPr id="252" name="Google Shape;252;p35"/>
          <p:cNvSpPr txBox="1"/>
          <p:nvPr/>
        </p:nvSpPr>
        <p:spPr>
          <a:xfrm>
            <a:off x="6450768" y="1385549"/>
            <a:ext cx="2591320"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Parameters to be learned:</a:t>
            </a:r>
            <a:endParaRPr sz="1100"/>
          </a:p>
          <a:p>
            <a:pPr indent="0" lvl="0" marL="0" marR="0" rtl="0" algn="l">
              <a:spcBef>
                <a:spcPts val="0"/>
              </a:spcBef>
              <a:spcAft>
                <a:spcPts val="0"/>
              </a:spcAft>
              <a:buNone/>
            </a:pPr>
            <a:r>
              <a:rPr lang="en" sz="1800">
                <a:solidFill>
                  <a:schemeClr val="dk1"/>
                </a:solidFill>
                <a:latin typeface="Calibri"/>
                <a:ea typeface="Calibri"/>
                <a:cs typeface="Calibri"/>
                <a:sym typeface="Calibri"/>
              </a:rPr>
              <a:t>U, V, W</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